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charts/chart1.xml" ContentType="application/vnd.openxmlformats-officedocument.drawingml.chart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charts/chart2.xml" ContentType="application/vnd.openxmlformats-officedocument.drawingml.chart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charts/chart3.xml" ContentType="application/vnd.openxmlformats-officedocument.drawingml.chart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charts/chart4.xml" ContentType="application/vnd.openxmlformats-officedocument.drawingml.chart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charts/chart8.xml" ContentType="application/vnd.openxmlformats-officedocument.drawingml.chart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charts/chart9.xml" ContentType="application/vnd.openxmlformats-officedocument.drawingml.chart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00" r:id="rId1"/>
    <p:sldMasterId id="2147485302" r:id="rId2"/>
    <p:sldMasterId id="2147483651" r:id="rId3"/>
  </p:sldMasterIdLst>
  <p:notesMasterIdLst>
    <p:notesMasterId r:id="rId16"/>
  </p:notesMasterIdLst>
  <p:handoutMasterIdLst>
    <p:handoutMasterId r:id="rId17"/>
  </p:handoutMasterIdLst>
  <p:sldIdLst>
    <p:sldId id="1288" r:id="rId4"/>
    <p:sldId id="1295" r:id="rId5"/>
    <p:sldId id="1296" r:id="rId6"/>
    <p:sldId id="1290" r:id="rId7"/>
    <p:sldId id="1265" r:id="rId8"/>
    <p:sldId id="1297" r:id="rId9"/>
    <p:sldId id="1293" r:id="rId10"/>
    <p:sldId id="1294" r:id="rId11"/>
    <p:sldId id="1298" r:id="rId12"/>
    <p:sldId id="1292" r:id="rId13"/>
    <p:sldId id="1287" r:id="rId14"/>
    <p:sldId id="1291" r:id="rId15"/>
  </p:sldIdLst>
  <p:sldSz cx="12192000" cy="6858000"/>
  <p:notesSz cx="6797675" cy="9926638"/>
  <p:custDataLst>
    <p:tags r:id="rId1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DBF9C4C-DCD9-4B9C-9C7E-B0E616592908}">
          <p14:sldIdLst>
            <p14:sldId id="1288"/>
            <p14:sldId id="1295"/>
            <p14:sldId id="1296"/>
            <p14:sldId id="1290"/>
            <p14:sldId id="1265"/>
            <p14:sldId id="1297"/>
            <p14:sldId id="1293"/>
            <p14:sldId id="1294"/>
            <p14:sldId id="1298"/>
          </p14:sldIdLst>
        </p14:section>
        <p14:section name="Anhang" id="{2B48B663-FEB1-414E-A9DC-375F7396172C}">
          <p14:sldIdLst>
            <p14:sldId id="1292"/>
            <p14:sldId id="1287"/>
            <p14:sldId id="1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E6ABC7-EB4C-A813-402A-DB3D2FC8BA5A}" name="Parloh, Ann-Katrin | Deutsches Krankenhausinstitut" initials="AP" userId="S::ann-katrin.parloh@dki.de::cfc1654d-b6b2-4cc2-bf68-aea1b004e38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fen, Petra" initials="SP" lastIdx="1" clrIdx="0">
    <p:extLst>
      <p:ext uri="{19B8F6BF-5375-455C-9EA6-DF929625EA0E}">
        <p15:presenceInfo xmlns:p15="http://schemas.microsoft.com/office/powerpoint/2012/main" userId="S-1-5-21-2827701037-567270063-246542459-1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13C"/>
    <a:srgbClr val="E8EFD7"/>
    <a:srgbClr val="8AB63B"/>
    <a:srgbClr val="F0F0F0"/>
    <a:srgbClr val="4B8FC8"/>
    <a:srgbClr val="D1E8FF"/>
    <a:srgbClr val="0079BC"/>
    <a:srgbClr val="C4D3EA"/>
    <a:srgbClr val="AEC6E4"/>
    <a:srgbClr val="98B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9" autoAdjust="0"/>
    <p:restoredTop sz="98283" autoAdjust="0"/>
  </p:normalViewPr>
  <p:slideViewPr>
    <p:cSldViewPr>
      <p:cViewPr>
        <p:scale>
          <a:sx n="75" d="100"/>
          <a:sy n="75" d="100"/>
        </p:scale>
        <p:origin x="859" y="432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92"/>
    </p:cViewPr>
  </p:sorterViewPr>
  <p:notesViewPr>
    <p:cSldViewPr>
      <p:cViewPr varScale="1">
        <p:scale>
          <a:sx n="64" d="100"/>
          <a:sy n="64" d="100"/>
        </p:scale>
        <p:origin x="3130" y="8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478991596638654E-2"/>
          <c:y val="6.6758906952611552E-2"/>
          <c:w val="0.87596638655462189"/>
          <c:h val="0.86648218609477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3899159663865545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14B-4CAD-B160-31858E8C97A9}"/>
                </c:ext>
              </c:extLst>
            </c:dLbl>
            <c:dLbl>
              <c:idx val="1"/>
              <c:layout>
                <c:manualLayout>
                  <c:x val="0.42050420168067226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14B-4CAD-B160-31858E8C97A9}"/>
                </c:ext>
              </c:extLst>
            </c:dLbl>
            <c:dLbl>
              <c:idx val="2"/>
              <c:layout>
                <c:manualLayout>
                  <c:x val="0.2850420168067227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14B-4CAD-B160-31858E8C97A9}"/>
                </c:ext>
              </c:extLst>
            </c:dLbl>
            <c:dLbl>
              <c:idx val="3"/>
              <c:layout>
                <c:manualLayout>
                  <c:x val="0.26655462184873951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14B-4CAD-B160-31858E8C97A9}"/>
                </c:ext>
              </c:extLst>
            </c:dLbl>
            <c:dLbl>
              <c:idx val="4"/>
              <c:layout>
                <c:manualLayout>
                  <c:x val="0.26588235294117646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14B-4CAD-B160-31858E8C97A9}"/>
                </c:ext>
              </c:extLst>
            </c:dLbl>
            <c:dLbl>
              <c:idx val="5"/>
              <c:layout>
                <c:manualLayout>
                  <c:x val="0.24235294117647058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14B-4CAD-B160-31858E8C97A9}"/>
                </c:ext>
              </c:extLst>
            </c:dLbl>
            <c:dLbl>
              <c:idx val="6"/>
              <c:layout>
                <c:manualLayout>
                  <c:x val="0.20571428571428571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14B-4CAD-B160-31858E8C97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142.23218096457521</c:v>
                </c:pt>
                <c:pt idx="1">
                  <c:v>135.39040451552208</c:v>
                </c:pt>
                <c:pt idx="2">
                  <c:v>88.971871968962162</c:v>
                </c:pt>
                <c:pt idx="3">
                  <c:v>82.152983844378497</c:v>
                </c:pt>
                <c:pt idx="4">
                  <c:v>81.883164005805526</c:v>
                </c:pt>
                <c:pt idx="5">
                  <c:v>73.131278733185795</c:v>
                </c:pt>
                <c:pt idx="6">
                  <c:v>59.684763572679515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4B-4CAD-B160-31858E8C97A9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9176470588235294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14B-4CAD-B160-31858E8C97A9}"/>
                </c:ext>
              </c:extLst>
            </c:dLbl>
            <c:dLbl>
              <c:idx val="1"/>
              <c:layout>
                <c:manualLayout>
                  <c:x val="0.47025210084033614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14B-4CAD-B160-31858E8C97A9}"/>
                </c:ext>
              </c:extLst>
            </c:dLbl>
            <c:dLbl>
              <c:idx val="2"/>
              <c:layout>
                <c:manualLayout>
                  <c:x val="0.33546218487394958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14B-4CAD-B160-31858E8C97A9}"/>
                </c:ext>
              </c:extLst>
            </c:dLbl>
            <c:dLbl>
              <c:idx val="3"/>
              <c:layout>
                <c:manualLayout>
                  <c:x val="0.2954621848739496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C14B-4CAD-B160-31858E8C97A9}"/>
                </c:ext>
              </c:extLst>
            </c:dLbl>
            <c:dLbl>
              <c:idx val="4"/>
              <c:layout>
                <c:manualLayout>
                  <c:x val="0.30319327731092438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C14B-4CAD-B160-31858E8C97A9}"/>
                </c:ext>
              </c:extLst>
            </c:dLbl>
            <c:dLbl>
              <c:idx val="5"/>
              <c:layout>
                <c:manualLayout>
                  <c:x val="0.28705882352941176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C14B-4CAD-B160-31858E8C97A9}"/>
                </c:ext>
              </c:extLst>
            </c:dLbl>
            <c:dLbl>
              <c:idx val="6"/>
              <c:layout>
                <c:manualLayout>
                  <c:x val="0.22554621848739495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C14B-4CAD-B160-31858E8C97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161.70294494238141</c:v>
                </c:pt>
                <c:pt idx="1">
                  <c:v>153.81937911571026</c:v>
                </c:pt>
                <c:pt idx="2">
                  <c:v>103.91003879728417</c:v>
                </c:pt>
                <c:pt idx="3">
                  <c:v>92.842070557204082</c:v>
                </c:pt>
                <c:pt idx="4">
                  <c:v>95.740203193033381</c:v>
                </c:pt>
                <c:pt idx="5">
                  <c:v>89.727566831261726</c:v>
                </c:pt>
                <c:pt idx="6">
                  <c:v>67.07530647985989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14B-4CAD-B160-31858E8C9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3586888"/>
        <c:axId val="1"/>
      </c:barChart>
      <c:catAx>
        <c:axId val="9358688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1.70294494238141"/>
          <c:min val="0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9358688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7349823321555"/>
          <c:y val="0.10698689956331878"/>
          <c:w val="0.79505300353356889"/>
          <c:h val="0.78602620087336239"/>
        </c:manualLayout>
      </c:layout>
      <c:doughnutChart>
        <c:varyColors val="0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348-4C4A-97AE-5E4006B7F9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348-4C4A-97AE-5E4006B7F9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348-4C4A-97AE-5E4006B7F9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348-4C4A-97AE-5E4006B7F9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348-4C4A-97AE-5E4006B7F9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B348-4C4A-97AE-5E4006B7F9BA}"/>
              </c:ext>
            </c:extLst>
          </c:dPt>
          <c:dLbls>
            <c:dLbl>
              <c:idx val="0"/>
              <c:layout>
                <c:manualLayout>
                  <c:x val="2.5618374558303889E-2"/>
                  <c:y val="-1.3537117903930132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348-4C4A-97AE-5E4006B7F9BA}"/>
                </c:ext>
              </c:extLst>
            </c:dLbl>
            <c:dLbl>
              <c:idx val="1"/>
              <c:layout>
                <c:manualLayout>
                  <c:x val="1.6342756183745585E-2"/>
                  <c:y val="3.9301310043668124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348-4C4A-97AE-5E4006B7F9BA}"/>
                </c:ext>
              </c:extLst>
            </c:dLbl>
            <c:dLbl>
              <c:idx val="2"/>
              <c:layout>
                <c:manualLayout>
                  <c:x val="-1.7667844522968199E-2"/>
                  <c:y val="4.716157205240174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348-4C4A-97AE-5E4006B7F9BA}"/>
                </c:ext>
              </c:extLst>
            </c:dLbl>
            <c:dLbl>
              <c:idx val="3"/>
              <c:layout>
                <c:manualLayout>
                  <c:x val="-2.6060070671378093E-2"/>
                  <c:y val="1.0917030567685589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348-4C4A-97AE-5E4006B7F9BA}"/>
                </c:ext>
              </c:extLst>
            </c:dLbl>
            <c:dLbl>
              <c:idx val="4"/>
              <c:layout>
                <c:manualLayout>
                  <c:x val="-3.7985865724381625E-2"/>
                  <c:y val="-1.5283842794759825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348-4C4A-97AE-5E4006B7F9BA}"/>
                </c:ext>
              </c:extLst>
            </c:dLbl>
            <c:dLbl>
              <c:idx val="5"/>
              <c:layout>
                <c:manualLayout>
                  <c:x val="-1.9434628975265017E-2"/>
                  <c:y val="-3.711790393013100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348-4C4A-97AE-5E4006B7F9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Sheet1!$A$1:$A$6</c:f>
              <c:numCache>
                <c:formatCode>General</c:formatCode>
                <c:ptCount val="6"/>
                <c:pt idx="0">
                  <c:v>35.602570320077589</c:v>
                </c:pt>
                <c:pt idx="1">
                  <c:v>16.707080504364693</c:v>
                </c:pt>
                <c:pt idx="2">
                  <c:v>6.4439864209505346</c:v>
                </c:pt>
                <c:pt idx="3">
                  <c:v>18.386275460717748</c:v>
                </c:pt>
                <c:pt idx="4">
                  <c:v>6.9289524733268664</c:v>
                </c:pt>
                <c:pt idx="5">
                  <c:v>15.931134820562573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48-4C4A-97AE-5E4006B7F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7349823321555"/>
          <c:y val="0.10698689956331878"/>
          <c:w val="0.79505300353356889"/>
          <c:h val="0.78602620087336239"/>
        </c:manualLayout>
      </c:layout>
      <c:doughnutChart>
        <c:varyColors val="0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7D6-4751-A7D7-38827C4BF2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7D6-4751-A7D7-38827C4BF2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E7D6-4751-A7D7-38827C4BF2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7D6-4751-A7D7-38827C4BF2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E7D6-4751-A7D7-38827C4BF2B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7D6-4751-A7D7-38827C4BF2B7}"/>
              </c:ext>
            </c:extLst>
          </c:dPt>
          <c:dLbls>
            <c:dLbl>
              <c:idx val="0"/>
              <c:layout>
                <c:manualLayout>
                  <c:x val="2.517667844522968E-2"/>
                  <c:y val="-1.6157205240174673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7D6-4751-A7D7-38827C4BF2B7}"/>
                </c:ext>
              </c:extLst>
            </c:dLbl>
            <c:dLbl>
              <c:idx val="1"/>
              <c:layout>
                <c:manualLayout>
                  <c:x val="1.9876325088339222E-2"/>
                  <c:y val="3.0131004366812226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7D6-4751-A7D7-38827C4BF2B7}"/>
                </c:ext>
              </c:extLst>
            </c:dLbl>
            <c:dLbl>
              <c:idx val="2"/>
              <c:layout>
                <c:manualLayout>
                  <c:x val="-1.1484098939929329E-2"/>
                  <c:y val="5.4148471615720527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7D6-4751-A7D7-38827C4BF2B7}"/>
                </c:ext>
              </c:extLst>
            </c:dLbl>
            <c:dLbl>
              <c:idx val="3"/>
              <c:layout>
                <c:manualLayout>
                  <c:x val="-2.4734982332155476E-2"/>
                  <c:y val="1.441048034934497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7D6-4751-A7D7-38827C4BF2B7}"/>
                </c:ext>
              </c:extLst>
            </c:dLbl>
            <c:dLbl>
              <c:idx val="4"/>
              <c:layout>
                <c:manualLayout>
                  <c:x val="-4.2402826855123678E-2"/>
                  <c:y val="-7.4235807860262007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7D6-4751-A7D7-38827C4BF2B7}"/>
                </c:ext>
              </c:extLst>
            </c:dLbl>
            <c:dLbl>
              <c:idx val="5"/>
              <c:layout>
                <c:manualLayout>
                  <c:x val="-2.1201413427561839E-2"/>
                  <c:y val="-3.1004366812227076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7D6-4751-A7D7-38827C4BF2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Sheet1!$A$1:$A$6</c:f>
              <c:numCache>
                <c:formatCode>General</c:formatCode>
                <c:ptCount val="6"/>
                <c:pt idx="0">
                  <c:v>33.12631923179832</c:v>
                </c:pt>
                <c:pt idx="1">
                  <c:v>16.037696584118677</c:v>
                </c:pt>
                <c:pt idx="2">
                  <c:v>8.0212266254422229</c:v>
                </c:pt>
                <c:pt idx="3">
                  <c:v>17.388292653922761</c:v>
                </c:pt>
                <c:pt idx="4">
                  <c:v>5.6723251181734398</c:v>
                </c:pt>
                <c:pt idx="5">
                  <c:v>19.754139786544577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D6-4751-A7D7-38827C4BF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7349823321555"/>
          <c:y val="0.10698689956331878"/>
          <c:w val="0.79505300353356889"/>
          <c:h val="0.78602620087336239"/>
        </c:manualLayout>
      </c:layout>
      <c:doughnutChart>
        <c:varyColors val="0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F93-400D-B23B-7C21D5F424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F93-400D-B23B-7C21D5F424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9F93-400D-B23B-7C21D5F424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F93-400D-B23B-7C21D5F424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9F93-400D-B23B-7C21D5F424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F93-400D-B23B-7C21D5F42428}"/>
              </c:ext>
            </c:extLst>
          </c:dPt>
          <c:dLbls>
            <c:dLbl>
              <c:idx val="0"/>
              <c:layout>
                <c:manualLayout>
                  <c:x val="2.5618374558303889E-2"/>
                  <c:y val="-1.3537117903930132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F93-400D-B23B-7C21D5F42428}"/>
                </c:ext>
              </c:extLst>
            </c:dLbl>
            <c:dLbl>
              <c:idx val="1"/>
              <c:layout>
                <c:manualLayout>
                  <c:x val="1.6342756183745585E-2"/>
                  <c:y val="3.9301310043668124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F93-400D-B23B-7C21D5F42428}"/>
                </c:ext>
              </c:extLst>
            </c:dLbl>
            <c:dLbl>
              <c:idx val="2"/>
              <c:layout>
                <c:manualLayout>
                  <c:x val="-1.7667844522968199E-2"/>
                  <c:y val="4.716157205240174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F93-400D-B23B-7C21D5F42428}"/>
                </c:ext>
              </c:extLst>
            </c:dLbl>
            <c:dLbl>
              <c:idx val="3"/>
              <c:layout>
                <c:manualLayout>
                  <c:x val="-2.6060070671378093E-2"/>
                  <c:y val="1.0917030567685589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F93-400D-B23B-7C21D5F42428}"/>
                </c:ext>
              </c:extLst>
            </c:dLbl>
            <c:dLbl>
              <c:idx val="4"/>
              <c:layout>
                <c:manualLayout>
                  <c:x val="-3.7985865724381625E-2"/>
                  <c:y val="-1.5283842794759825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F93-400D-B23B-7C21D5F42428}"/>
                </c:ext>
              </c:extLst>
            </c:dLbl>
            <c:dLbl>
              <c:idx val="5"/>
              <c:layout>
                <c:manualLayout>
                  <c:x val="-1.9434628975265017E-2"/>
                  <c:y val="-3.711790393013100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9F93-400D-B23B-7C21D5F424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Sheet1!$A$1:$A$6</c:f>
              <c:numCache>
                <c:formatCode>General</c:formatCode>
                <c:ptCount val="6"/>
                <c:pt idx="0">
                  <c:v>35.602570320077589</c:v>
                </c:pt>
                <c:pt idx="1">
                  <c:v>16.707080504364693</c:v>
                </c:pt>
                <c:pt idx="2">
                  <c:v>6.4439864209505346</c:v>
                </c:pt>
                <c:pt idx="3">
                  <c:v>18.386275460717748</c:v>
                </c:pt>
                <c:pt idx="4">
                  <c:v>6.9289524733268664</c:v>
                </c:pt>
                <c:pt idx="5">
                  <c:v>15.931134820562573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93-400D-B23B-7C21D5F42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7349823321555"/>
          <c:y val="0.10698689956331878"/>
          <c:w val="0.79505300353356889"/>
          <c:h val="0.78602620087336239"/>
        </c:manualLayout>
      </c:layout>
      <c:doughnutChart>
        <c:varyColors val="0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60B-4869-847E-6C1662FCC5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60B-4869-847E-6C1662FCC5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60B-4869-847E-6C1662FCC5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60B-4869-847E-6C1662FCC5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60B-4869-847E-6C1662FCC5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60B-4869-847E-6C1662FCC5FD}"/>
              </c:ext>
            </c:extLst>
          </c:dPt>
          <c:dLbls>
            <c:dLbl>
              <c:idx val="0"/>
              <c:layout>
                <c:manualLayout>
                  <c:x val="2.4734982332155476E-2"/>
                  <c:y val="-1.6593886462882096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60B-4869-847E-6C1662FCC5FD}"/>
                </c:ext>
              </c:extLst>
            </c:dLbl>
            <c:dLbl>
              <c:idx val="1"/>
              <c:layout>
                <c:manualLayout>
                  <c:x val="2.0759717314487631E-2"/>
                  <c:y val="2.9694323144104803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60B-4869-847E-6C1662FCC5FD}"/>
                </c:ext>
              </c:extLst>
            </c:dLbl>
            <c:dLbl>
              <c:idx val="2"/>
              <c:layout>
                <c:manualLayout>
                  <c:x val="-1.0159010600706713E-2"/>
                  <c:y val="5.5021834061135373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60B-4869-847E-6C1662FCC5FD}"/>
                </c:ext>
              </c:extLst>
            </c:dLbl>
            <c:dLbl>
              <c:idx val="3"/>
              <c:layout>
                <c:manualLayout>
                  <c:x val="-2.4734982332155476E-2"/>
                  <c:y val="1.5283842794759825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60B-4869-847E-6C1662FCC5FD}"/>
                </c:ext>
              </c:extLst>
            </c:dLbl>
            <c:dLbl>
              <c:idx val="4"/>
              <c:layout>
                <c:manualLayout>
                  <c:x val="-4.2402826855123678E-2"/>
                  <c:y val="-7.8602620087336247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60B-4869-847E-6C1662FCC5FD}"/>
                </c:ext>
              </c:extLst>
            </c:dLbl>
            <c:dLbl>
              <c:idx val="5"/>
              <c:layout>
                <c:manualLayout>
                  <c:x val="-2.1201413427561839E-2"/>
                  <c:y val="-3.1004366812227076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60B-4869-847E-6C1662FCC5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Sheet1!$A$1:$A$6</c:f>
              <c:numCache>
                <c:formatCode>General</c:formatCode>
                <c:ptCount val="6"/>
                <c:pt idx="0">
                  <c:v>32.618179951752815</c:v>
                </c:pt>
                <c:pt idx="1">
                  <c:v>16.080364933531797</c:v>
                </c:pt>
                <c:pt idx="2">
                  <c:v>8.0268695786069912</c:v>
                </c:pt>
                <c:pt idx="3">
                  <c:v>17.722822460606682</c:v>
                </c:pt>
                <c:pt idx="4">
                  <c:v>5.8499717702612539</c:v>
                </c:pt>
                <c:pt idx="5">
                  <c:v>19.701791305240469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0B-4869-847E-6C1662FCC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7349823321555"/>
          <c:y val="0.10698689956331878"/>
          <c:w val="0.79505300353356889"/>
          <c:h val="0.78602620087336239"/>
        </c:manualLayout>
      </c:layout>
      <c:doughnutChart>
        <c:varyColors val="0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1D9-47B0-84D3-092E0BFFEC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1D9-47B0-84D3-092E0BFFEC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1D9-47B0-84D3-092E0BFFEC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1D9-47B0-84D3-092E0BFFEC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11D9-47B0-84D3-092E0BFFEC2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1D9-47B0-84D3-092E0BFFEC2A}"/>
              </c:ext>
            </c:extLst>
          </c:dPt>
          <c:dLbls>
            <c:dLbl>
              <c:idx val="0"/>
              <c:layout>
                <c:manualLayout>
                  <c:x val="4.1077738515901061E-2"/>
                  <c:y val="-2.096069868995633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1D9-47B0-84D3-092E0BFFEC2A}"/>
                </c:ext>
              </c:extLst>
            </c:dLbl>
            <c:dLbl>
              <c:idx val="1"/>
              <c:layout>
                <c:manualLayout>
                  <c:x val="1.9876325088339222E-2"/>
                  <c:y val="4.716157205240174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1D9-47B0-84D3-092E0BFFEC2A}"/>
                </c:ext>
              </c:extLst>
            </c:dLbl>
            <c:dLbl>
              <c:idx val="2"/>
              <c:layout>
                <c:manualLayout>
                  <c:x val="-2.0318021201413426E-2"/>
                  <c:y val="5.414847161572052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1D9-47B0-84D3-092E0BFFEC2A}"/>
                </c:ext>
              </c:extLst>
            </c:dLbl>
            <c:dLbl>
              <c:idx val="3"/>
              <c:layout>
                <c:manualLayout>
                  <c:x val="-4.1077738515901061E-2"/>
                  <c:y val="1.834061135371178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1D9-47B0-84D3-092E0BFFEC2A}"/>
                </c:ext>
              </c:extLst>
            </c:dLbl>
            <c:dLbl>
              <c:idx val="4"/>
              <c:layout>
                <c:manualLayout>
                  <c:x val="-5.4328621908127206E-2"/>
                  <c:y val="-2.096069868995633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1D9-47B0-84D3-092E0BFFEC2A}"/>
                </c:ext>
              </c:extLst>
            </c:dLbl>
            <c:dLbl>
              <c:idx val="5"/>
              <c:layout>
                <c:manualLayout>
                  <c:x val="-2.4734982332155476E-2"/>
                  <c:y val="-4.585152838427947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1D9-47B0-84D3-092E0BFFEC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Sheet1!$A$1:$A$6</c:f>
              <c:numCache>
                <c:formatCode>General</c:formatCode>
                <c:ptCount val="6"/>
                <c:pt idx="0">
                  <c:v>35.602570320077589</c:v>
                </c:pt>
                <c:pt idx="1">
                  <c:v>16.707080504364693</c:v>
                </c:pt>
                <c:pt idx="2">
                  <c:v>6.4439864209505346</c:v>
                </c:pt>
                <c:pt idx="3">
                  <c:v>18.386275460717748</c:v>
                </c:pt>
                <c:pt idx="4">
                  <c:v>6.9289524733268664</c:v>
                </c:pt>
                <c:pt idx="5">
                  <c:v>15.931134820562573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D9-47B0-84D3-092E0BFFE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7349823321555"/>
          <c:y val="0.10698689956331878"/>
          <c:w val="0.79505300353356889"/>
          <c:h val="0.78602620087336239"/>
        </c:manualLayout>
      </c:layout>
      <c:doughnutChart>
        <c:varyColors val="0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A6D-4E77-A753-7416667DCC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A6D-4E77-A753-7416667DCC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A6D-4E77-A753-7416667DCC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A6D-4E77-A753-7416667DCC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A6D-4E77-A753-7416667DCC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A6D-4E77-A753-7416667DCC64}"/>
              </c:ext>
            </c:extLst>
          </c:dPt>
          <c:dLbls>
            <c:dLbl>
              <c:idx val="0"/>
              <c:layout>
                <c:manualLayout>
                  <c:x val="3.8869257950530034E-2"/>
                  <c:y val="-2.489082969432314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A6D-4E77-A753-7416667DCC64}"/>
                </c:ext>
              </c:extLst>
            </c:dLbl>
            <c:dLbl>
              <c:idx val="1"/>
              <c:layout>
                <c:manualLayout>
                  <c:x val="2.6943462897526502E-2"/>
                  <c:y val="3.930131004366812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A6D-4E77-A753-7416667DCC64}"/>
                </c:ext>
              </c:extLst>
            </c:dLbl>
            <c:dLbl>
              <c:idx val="2"/>
              <c:layout>
                <c:manualLayout>
                  <c:x val="-1.0600706713780919E-2"/>
                  <c:y val="5.982532751091702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A6D-4E77-A753-7416667DCC64}"/>
                </c:ext>
              </c:extLst>
            </c:dLbl>
            <c:dLbl>
              <c:idx val="3"/>
              <c:layout>
                <c:manualLayout>
                  <c:x val="-3.7544169611307424E-2"/>
                  <c:y val="2.358078602620087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A6D-4E77-A753-7416667DCC64}"/>
                </c:ext>
              </c:extLst>
            </c:dLbl>
            <c:dLbl>
              <c:idx val="4"/>
              <c:layout>
                <c:manualLayout>
                  <c:x val="-6.0512367491166077E-2"/>
                  <c:y val="-1.048034934497816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A6D-4E77-A753-7416667DCC64}"/>
                </c:ext>
              </c:extLst>
            </c:dLbl>
            <c:dLbl>
              <c:idx val="5"/>
              <c:layout>
                <c:manualLayout>
                  <c:x val="-2.8268551236749116E-2"/>
                  <c:y val="-4.061135371179039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A6D-4E77-A753-7416667DCC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Sheet1!$A$1:$A$6</c:f>
              <c:numCache>
                <c:formatCode>General</c:formatCode>
                <c:ptCount val="6"/>
                <c:pt idx="0">
                  <c:v>32.618179951752815</c:v>
                </c:pt>
                <c:pt idx="1">
                  <c:v>16.080364933531797</c:v>
                </c:pt>
                <c:pt idx="2">
                  <c:v>8.0268695786069912</c:v>
                </c:pt>
                <c:pt idx="3">
                  <c:v>17.722822460606682</c:v>
                </c:pt>
                <c:pt idx="4">
                  <c:v>5.8499717702612539</c:v>
                </c:pt>
                <c:pt idx="5">
                  <c:v>19.701791305240469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6D-4E77-A753-7416667DC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579445571331981E-2"/>
          <c:y val="6.6758906952611552E-2"/>
          <c:w val="0.89452332657200806"/>
          <c:h val="0.86648218609477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9215686274509803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068-41F1-B5D0-319A36626394}"/>
                </c:ext>
              </c:extLst>
            </c:dLbl>
            <c:dLbl>
              <c:idx val="1"/>
              <c:layout>
                <c:manualLayout>
                  <c:x val="0.31812035158891144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068-41F1-B5D0-319A36626394}"/>
                </c:ext>
              </c:extLst>
            </c:dLbl>
            <c:dLbl>
              <c:idx val="2"/>
              <c:layout>
                <c:manualLayout>
                  <c:x val="0.29986477349560514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068-41F1-B5D0-319A36626394}"/>
                </c:ext>
              </c:extLst>
            </c:dLbl>
            <c:dLbl>
              <c:idx val="3"/>
              <c:layout>
                <c:manualLayout>
                  <c:x val="0.27822853279242732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068-41F1-B5D0-319A36626394}"/>
                </c:ext>
              </c:extLst>
            </c:dLbl>
            <c:dLbl>
              <c:idx val="4"/>
              <c:layout>
                <c:manualLayout>
                  <c:x val="0.27281947261663286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068-41F1-B5D0-319A36626394}"/>
                </c:ext>
              </c:extLst>
            </c:dLbl>
            <c:dLbl>
              <c:idx val="5"/>
              <c:layout>
                <c:manualLayout>
                  <c:x val="0.24645030425963488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068-41F1-B5D0-319A36626394}"/>
                </c:ext>
              </c:extLst>
            </c:dLbl>
            <c:dLbl>
              <c:idx val="6"/>
              <c:layout>
                <c:manualLayout>
                  <c:x val="0.17342799188640973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068-41F1-B5D0-319A366263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37.559098405717407</c:v>
                </c:pt>
                <c:pt idx="1">
                  <c:v>29.607216259419978</c:v>
                </c:pt>
                <c:pt idx="2">
                  <c:v>27.620697620697634</c:v>
                </c:pt>
                <c:pt idx="3">
                  <c:v>25.252330440372873</c:v>
                </c:pt>
                <c:pt idx="4">
                  <c:v>24.684242795830791</c:v>
                </c:pt>
                <c:pt idx="5">
                  <c:v>21.816967267869082</c:v>
                </c:pt>
                <c:pt idx="6">
                  <c:v>13.950897931348027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68-41F1-B5D0-319A36626394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9154834347532117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068-41F1-B5D0-319A36626394}"/>
                </c:ext>
              </c:extLst>
            </c:dLbl>
            <c:dLbl>
              <c:idx val="1"/>
              <c:layout>
                <c:manualLayout>
                  <c:x val="0.4148073022312373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068-41F1-B5D0-319A36626394}"/>
                </c:ext>
              </c:extLst>
            </c:dLbl>
            <c:dLbl>
              <c:idx val="2"/>
              <c:layout>
                <c:manualLayout>
                  <c:x val="0.36916835699797163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068-41F1-B5D0-319A36626394}"/>
                </c:ext>
              </c:extLst>
            </c:dLbl>
            <c:dLbl>
              <c:idx val="3"/>
              <c:layout>
                <c:manualLayout>
                  <c:x val="0.36984448951994592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068-41F1-B5D0-319A36626394}"/>
                </c:ext>
              </c:extLst>
            </c:dLbl>
            <c:dLbl>
              <c:idx val="4"/>
              <c:layout>
                <c:manualLayout>
                  <c:x val="0.38336713995943206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068-41F1-B5D0-319A36626394}"/>
                </c:ext>
              </c:extLst>
            </c:dLbl>
            <c:dLbl>
              <c:idx val="5"/>
              <c:layout>
                <c:manualLayout>
                  <c:x val="0.29817444219066935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068-41F1-B5D0-319A36626394}"/>
                </c:ext>
              </c:extLst>
            </c:dLbl>
            <c:dLbl>
              <c:idx val="6"/>
              <c:layout>
                <c:manualLayout>
                  <c:x val="0.25354969574036512"/>
                  <c:y val="1.0377032168799724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B068-41F1-B5D0-319A366263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48.328752061572303</c:v>
                </c:pt>
                <c:pt idx="1">
                  <c:v>40.025119890385952</c:v>
                </c:pt>
                <c:pt idx="2">
                  <c:v>35.109725109725098</c:v>
                </c:pt>
                <c:pt idx="3">
                  <c:v>35.153487624558032</c:v>
                </c:pt>
                <c:pt idx="4">
                  <c:v>36.636419374616814</c:v>
                </c:pt>
                <c:pt idx="5">
                  <c:v>27.454909819639273</c:v>
                </c:pt>
                <c:pt idx="6">
                  <c:v>22.632416458285952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068-41F1-B5D0-319A36626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13524568"/>
        <c:axId val="1"/>
      </c:barChart>
      <c:catAx>
        <c:axId val="121352456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8.328752061572303"/>
          <c:min val="0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2135245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13418530351438E-2"/>
          <c:y val="6.2969004893964106E-2"/>
          <c:w val="0.90031948881789137"/>
          <c:h val="0.874061990212071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7476038338658146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A7F-4F5B-AFC4-F2161C9F8F35}"/>
                </c:ext>
              </c:extLst>
            </c:dLbl>
            <c:dLbl>
              <c:idx val="1"/>
              <c:layout>
                <c:manualLayout>
                  <c:x val="0.28913738019169327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A7F-4F5B-AFC4-F2161C9F8F35}"/>
                </c:ext>
              </c:extLst>
            </c:dLbl>
            <c:dLbl>
              <c:idx val="2"/>
              <c:layout>
                <c:manualLayout>
                  <c:x val="0.23706070287539935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A7F-4F5B-AFC4-F2161C9F8F35}"/>
                </c:ext>
              </c:extLst>
            </c:dLbl>
            <c:dLbl>
              <c:idx val="3"/>
              <c:layout>
                <c:manualLayout>
                  <c:x val="0.22396166134185302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A7F-4F5B-AFC4-F2161C9F8F35}"/>
                </c:ext>
              </c:extLst>
            </c:dLbl>
            <c:dLbl>
              <c:idx val="4"/>
              <c:layout>
                <c:manualLayout>
                  <c:x val="0.20798722044728435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A7F-4F5B-AFC4-F2161C9F8F35}"/>
                </c:ext>
              </c:extLst>
            </c:dLbl>
            <c:dLbl>
              <c:idx val="5"/>
              <c:layout>
                <c:manualLayout>
                  <c:x val="0.20447284345047922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A7F-4F5B-AFC4-F2161C9F8F35}"/>
                </c:ext>
              </c:extLst>
            </c:dLbl>
            <c:dLbl>
              <c:idx val="6"/>
              <c:layout>
                <c:manualLayout>
                  <c:x val="0.1853035143769968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A7F-4F5B-AFC4-F2161C9F8F35}"/>
                </c:ext>
              </c:extLst>
            </c:dLbl>
            <c:dLbl>
              <c:idx val="7"/>
              <c:layout>
                <c:manualLayout>
                  <c:x val="0.16549520766773163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A7F-4F5B-AFC4-F2161C9F8F35}"/>
                </c:ext>
              </c:extLst>
            </c:dLbl>
            <c:dLbl>
              <c:idx val="8"/>
              <c:layout>
                <c:manualLayout>
                  <c:x val="0.13354632587859425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A7F-4F5B-AFC4-F2161C9F8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50.554005332981376</c:v>
                </c:pt>
                <c:pt idx="1">
                  <c:v>37.559098405717407</c:v>
                </c:pt>
                <c:pt idx="2">
                  <c:v>29.607216259419978</c:v>
                </c:pt>
                <c:pt idx="3">
                  <c:v>27.620697620697634</c:v>
                </c:pt>
                <c:pt idx="4">
                  <c:v>25.252330440372873</c:v>
                </c:pt>
                <c:pt idx="5">
                  <c:v>24.684242795830791</c:v>
                </c:pt>
                <c:pt idx="6">
                  <c:v>21.816967267869082</c:v>
                </c:pt>
                <c:pt idx="7">
                  <c:v>18.774860937317083</c:v>
                </c:pt>
                <c:pt idx="8">
                  <c:v>13.950897931348027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7F-4F5B-AFC4-F2161C9F8F35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9201277955271566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A7F-4F5B-AFC4-F2161C9F8F35}"/>
                </c:ext>
              </c:extLst>
            </c:dLbl>
            <c:dLbl>
              <c:idx val="1"/>
              <c:layout>
                <c:manualLayout>
                  <c:x val="0.36006389776357828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A7F-4F5B-AFC4-F2161C9F8F35}"/>
                </c:ext>
              </c:extLst>
            </c:dLbl>
            <c:dLbl>
              <c:idx val="2"/>
              <c:layout>
                <c:manualLayout>
                  <c:x val="0.30543130990415335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A7F-4F5B-AFC4-F2161C9F8F35}"/>
                </c:ext>
              </c:extLst>
            </c:dLbl>
            <c:dLbl>
              <c:idx val="3"/>
              <c:layout>
                <c:manualLayout>
                  <c:x val="0.27284345047923325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A7F-4F5B-AFC4-F2161C9F8F35}"/>
                </c:ext>
              </c:extLst>
            </c:dLbl>
            <c:dLbl>
              <c:idx val="4"/>
              <c:layout>
                <c:manualLayout>
                  <c:x val="0.2731629392971246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BA7F-4F5B-AFC4-F2161C9F8F35}"/>
                </c:ext>
              </c:extLst>
            </c:dLbl>
            <c:dLbl>
              <c:idx val="5"/>
              <c:layout>
                <c:manualLayout>
                  <c:x val="0.28306709265175717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BA7F-4F5B-AFC4-F2161C9F8F35}"/>
                </c:ext>
              </c:extLst>
            </c:dLbl>
            <c:dLbl>
              <c:idx val="6"/>
              <c:layout>
                <c:manualLayout>
                  <c:x val="0.22268370607028753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BA7F-4F5B-AFC4-F2161C9F8F35}"/>
                </c:ext>
              </c:extLst>
            </c:dLbl>
            <c:dLbl>
              <c:idx val="7"/>
              <c:layout>
                <c:manualLayout>
                  <c:x val="0.23546325878594249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BA7F-4F5B-AFC4-F2161C9F8F35}"/>
                </c:ext>
              </c:extLst>
            </c:dLbl>
            <c:dLbl>
              <c:idx val="8"/>
              <c:layout>
                <c:manualLayout>
                  <c:x val="0.19073482428115016"/>
                  <c:y val="9.7879282218597059E-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BA7F-4F5B-AFC4-F2161C9F8F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Sheet1!$A$2:$I$2</c:f>
              <c:numCache>
                <c:formatCode>General</c:formatCode>
                <c:ptCount val="9"/>
                <c:pt idx="0">
                  <c:v>68.35892196551481</c:v>
                </c:pt>
                <c:pt idx="1">
                  <c:v>48.328752061572303</c:v>
                </c:pt>
                <c:pt idx="2">
                  <c:v>40.025119890385952</c:v>
                </c:pt>
                <c:pt idx="3">
                  <c:v>35.109725109725098</c:v>
                </c:pt>
                <c:pt idx="4">
                  <c:v>35.153487624558032</c:v>
                </c:pt>
                <c:pt idx="5">
                  <c:v>36.636419374616814</c:v>
                </c:pt>
                <c:pt idx="6">
                  <c:v>27.454909819639273</c:v>
                </c:pt>
                <c:pt idx="7">
                  <c:v>29.390106964593656</c:v>
                </c:pt>
                <c:pt idx="8">
                  <c:v>22.632416458285952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A7F-4F5B-AFC4-F2161C9F8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3409760"/>
        <c:axId val="1"/>
      </c:barChart>
      <c:catAx>
        <c:axId val="934097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8.35892196551481"/>
          <c:min val="0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934097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96573131363302E-2"/>
          <c:y val="5.0505050505050504E-2"/>
          <c:w val="0.89769058852743977"/>
          <c:h val="0.89898989898989901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4"/>
              </a:solidFill>
              <a:ln w="9525" cmpd="sng" algn="ctr">
                <a:solidFill>
                  <a:schemeClr val="accent4"/>
                </a:solidFill>
                <a:prstDash val="solid"/>
              </a:ln>
            </c:spPr>
          </c:marker>
          <c:val>
            <c:numRef>
              <c:f>Sheet1!$A$1:$F$1</c:f>
              <c:numCache>
                <c:formatCode>General</c:formatCode>
                <c:ptCount val="6"/>
                <c:pt idx="0">
                  <c:v>100</c:v>
                </c:pt>
                <c:pt idx="1">
                  <c:v>105.83815493410481</c:v>
                </c:pt>
                <c:pt idx="2">
                  <c:v>110.18563162970108</c:v>
                </c:pt>
                <c:pt idx="3">
                  <c:v>115.96753455480552</c:v>
                </c:pt>
                <c:pt idx="4">
                  <c:v>125.25233044037287</c:v>
                </c:pt>
                <c:pt idx="5">
                  <c:v>135.15348762455804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21-4E16-8BE4-D04F8483ACBE}"/>
            </c:ext>
          </c:extLst>
        </c:ser>
        <c:ser>
          <c:idx val="1"/>
          <c:order val="1"/>
          <c:spPr>
            <a:ln w="19050" cmpd="sng" algn="ctr">
              <a:solidFill>
                <a:schemeClr val="accent2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2"/>
              </a:solidFill>
              <a:ln w="9525" cmpd="sng" algn="ctr">
                <a:solidFill>
                  <a:schemeClr val="accent2"/>
                </a:solidFill>
                <a:prstDash val="solid"/>
              </a:ln>
            </c:spPr>
          </c:marker>
          <c:val>
            <c:numRef>
              <c:f>Sheet1!$A$2:$F$2</c:f>
              <c:numCache>
                <c:formatCode>General</c:formatCode>
                <c:ptCount val="6"/>
                <c:pt idx="0">
                  <c:v>100</c:v>
                </c:pt>
                <c:pt idx="1">
                  <c:v>103.33605138274969</c:v>
                </c:pt>
                <c:pt idx="2">
                  <c:v>104.68383210349953</c:v>
                </c:pt>
                <c:pt idx="3">
                  <c:v>110.74404269824625</c:v>
                </c:pt>
                <c:pt idx="4">
                  <c:v>118.77486093731709</c:v>
                </c:pt>
                <c:pt idx="5">
                  <c:v>129.39010696459366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21-4E16-8BE4-D04F8483ACBE}"/>
            </c:ext>
          </c:extLst>
        </c:ser>
        <c:ser>
          <c:idx val="2"/>
          <c:order val="2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3"/>
              </a:solidFill>
              <a:ln w="9525" cmpd="sng" algn="ctr">
                <a:solidFill>
                  <a:schemeClr val="accent3"/>
                </a:solidFill>
                <a:prstDash val="solid"/>
              </a:ln>
            </c:spPr>
          </c:marker>
          <c:val>
            <c:numRef>
              <c:f>Sheet1!$A$3:$F$3</c:f>
              <c:numCache>
                <c:formatCode>General</c:formatCode>
                <c:ptCount val="6"/>
                <c:pt idx="0">
                  <c:v>100</c:v>
                </c:pt>
                <c:pt idx="1">
                  <c:v>113.88348680553793</c:v>
                </c:pt>
                <c:pt idx="2">
                  <c:v>122.75473387706603</c:v>
                </c:pt>
                <c:pt idx="3">
                  <c:v>134.73605693978047</c:v>
                </c:pt>
                <c:pt idx="4">
                  <c:v>150.55400533298138</c:v>
                </c:pt>
                <c:pt idx="5">
                  <c:v>168.35892196551481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21-4E16-8BE4-D04F8483ACBE}"/>
            </c:ext>
          </c:extLst>
        </c:ser>
        <c:ser>
          <c:idx val="3"/>
          <c:order val="3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1"/>
              </a:solidFill>
              <a:ln w="9525" cmpd="sng" algn="ctr">
                <a:solidFill>
                  <a:schemeClr val="accent1"/>
                </a:solidFill>
                <a:prstDash val="solid"/>
              </a:ln>
            </c:spPr>
          </c:marker>
          <c:val>
            <c:numRef>
              <c:f>Sheet1!$A$4:$F$4</c:f>
              <c:numCache>
                <c:formatCode>General</c:formatCode>
                <c:ptCount val="6"/>
                <c:pt idx="0">
                  <c:v>100</c:v>
                </c:pt>
                <c:pt idx="1">
                  <c:v>105.2973635806254</c:v>
                </c:pt>
                <c:pt idx="2">
                  <c:v>108.04414469650521</c:v>
                </c:pt>
                <c:pt idx="3">
                  <c:v>115.2053954629062</c:v>
                </c:pt>
                <c:pt idx="4">
                  <c:v>124.68424279583078</c:v>
                </c:pt>
                <c:pt idx="5">
                  <c:v>136.63641937461682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21-4E16-8BE4-D04F8483A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313576"/>
        <c:axId val="1"/>
      </c:lineChart>
      <c:catAx>
        <c:axId val="8643135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70"/>
          <c:min val="90"/>
        </c:scaling>
        <c:delete val="0"/>
        <c:axPos val="l"/>
        <c:majorGridlines>
          <c:spPr>
            <a:ln w="3175" cmpd="sng" algn="ctr">
              <a:solidFill>
                <a:schemeClr val="tx1"/>
              </a:solidFill>
              <a:prstDash val="solid"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4313576"/>
        <c:crosses val="min"/>
        <c:crossBetween val="midCat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7128309572301"/>
          <c:y val="0.12237762237762238"/>
          <c:w val="0.76985743380855398"/>
          <c:h val="0.75524475524475521"/>
        </c:manualLayout>
      </c:layout>
      <c:doughnutChart>
        <c:varyColors val="0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ABE-461B-B73B-400435D3C5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ABE-461B-B73B-400435D3C5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ABE-461B-B73B-400435D3C5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ABE-461B-B73B-400435D3C5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CABE-461B-B73B-400435D3C51F}"/>
              </c:ext>
            </c:extLst>
          </c:dPt>
          <c:dPt>
            <c:idx val="5"/>
            <c:bubble3D val="0"/>
            <c:spPr>
              <a:pattFill prst="pct1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ABE-461B-B73B-400435D3C51F}"/>
              </c:ext>
            </c:extLst>
          </c:dPt>
          <c:dLbls>
            <c:dLbl>
              <c:idx val="0"/>
              <c:layout>
                <c:manualLayout>
                  <c:x val="1.3238289205702648E-2"/>
                  <c:y val="-7.4925074925074929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ABE-461B-B73B-400435D3C51F}"/>
                </c:ext>
              </c:extLst>
            </c:dLbl>
            <c:dLbl>
              <c:idx val="1"/>
              <c:layout>
                <c:manualLayout>
                  <c:x val="1.1710794297352342E-2"/>
                  <c:y val="2.7472527472527472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ABE-461B-B73B-400435D3C51F}"/>
                </c:ext>
              </c:extLst>
            </c:dLbl>
            <c:dLbl>
              <c:idx val="2"/>
              <c:layout>
                <c:manualLayout>
                  <c:x val="-1.4256619144602852E-2"/>
                  <c:y val="3.6463536463536464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ABE-461B-B73B-400435D3C51F}"/>
                </c:ext>
              </c:extLst>
            </c:dLbl>
            <c:dLbl>
              <c:idx val="3"/>
              <c:layout>
                <c:manualLayout>
                  <c:x val="-1.3747454175152749E-2"/>
                  <c:y val="4.995004995004995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ABE-461B-B73B-400435D3C51F}"/>
                </c:ext>
              </c:extLst>
            </c:dLbl>
            <c:dLbl>
              <c:idx val="4"/>
              <c:layout>
                <c:manualLayout>
                  <c:x val="-2.6985743380855399E-2"/>
                  <c:y val="-1.098901098901099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ABE-461B-B73B-400435D3C5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Sheet1!$A$1:$A$6</c:f>
              <c:numCache>
                <c:formatCode>General</c:formatCode>
                <c:ptCount val="6"/>
                <c:pt idx="0">
                  <c:v>35.602570320077589</c:v>
                </c:pt>
                <c:pt idx="1">
                  <c:v>16.707080504364693</c:v>
                </c:pt>
                <c:pt idx="2">
                  <c:v>6.4439864209505346</c:v>
                </c:pt>
                <c:pt idx="3">
                  <c:v>18.386275460717748</c:v>
                </c:pt>
                <c:pt idx="4">
                  <c:v>6.9289524733268664</c:v>
                </c:pt>
                <c:pt idx="5">
                  <c:v>15.931134820562573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BE-461B-B73B-400435D3C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54378818737271"/>
          <c:y val="0.12201195219123506"/>
          <c:w val="0.77291242362525459"/>
          <c:h val="0.75597609561752988"/>
        </c:manualLayout>
      </c:layout>
      <c:doughnutChart>
        <c:varyColors val="0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EB8-498C-A27D-FB86933B45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EB8-498C-A27D-FB86933B45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EB8-498C-A27D-FB86933B45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EB8-498C-A27D-FB86933B45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6EB8-498C-A27D-FB86933B45B3}"/>
              </c:ext>
            </c:extLst>
          </c:dPt>
          <c:dPt>
            <c:idx val="5"/>
            <c:bubble3D val="0"/>
            <c:spPr>
              <a:pattFill prst="pct1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EB8-498C-A27D-FB86933B45B3}"/>
              </c:ext>
            </c:extLst>
          </c:dPt>
          <c:dLbls>
            <c:dLbl>
              <c:idx val="0"/>
              <c:layout>
                <c:manualLayout>
                  <c:x val="1.3747454175152749E-2"/>
                  <c:y val="-8.964143426294821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EB8-498C-A27D-FB86933B45B3}"/>
                </c:ext>
              </c:extLst>
            </c:dLbl>
            <c:dLbl>
              <c:idx val="1"/>
              <c:layout>
                <c:manualLayout>
                  <c:x val="1.3238289205702648E-2"/>
                  <c:y val="1.9422310756972112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EB8-498C-A27D-FB86933B45B3}"/>
                </c:ext>
              </c:extLst>
            </c:dLbl>
            <c:dLbl>
              <c:idx val="2"/>
              <c:layout>
                <c:manualLayout>
                  <c:x val="-9.1649694501018328E-3"/>
                  <c:y val="4.4322709163346616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EB8-498C-A27D-FB86933B45B3}"/>
                </c:ext>
              </c:extLst>
            </c:dLbl>
            <c:dLbl>
              <c:idx val="3"/>
              <c:layout>
                <c:manualLayout>
                  <c:x val="-1.3747454175152749E-2"/>
                  <c:y val="6.972111553784860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EB8-498C-A27D-FB86933B45B3}"/>
                </c:ext>
              </c:extLst>
            </c:dLbl>
            <c:dLbl>
              <c:idx val="4"/>
              <c:layout>
                <c:manualLayout>
                  <c:x val="-3.1568228105906315E-2"/>
                  <c:y val="-5.976095617529880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EB8-498C-A27D-FB86933B45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Sheet1!$A$1:$A$6</c:f>
              <c:numCache>
                <c:formatCode>General</c:formatCode>
                <c:ptCount val="6"/>
                <c:pt idx="0">
                  <c:v>33.12631923179832</c:v>
                </c:pt>
                <c:pt idx="1">
                  <c:v>16.037696584118677</c:v>
                </c:pt>
                <c:pt idx="2">
                  <c:v>8.0212266254422229</c:v>
                </c:pt>
                <c:pt idx="3">
                  <c:v>17.388292653922761</c:v>
                </c:pt>
                <c:pt idx="4">
                  <c:v>5.6723251181734398</c:v>
                </c:pt>
                <c:pt idx="5">
                  <c:v>19.754139786544577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B8-498C-A27D-FB86933B4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10794297352342"/>
          <c:y val="0.12286860581745236"/>
          <c:w val="0.7657841140529531"/>
          <c:h val="0.7542627883650953"/>
        </c:manualLayout>
      </c:layout>
      <c:doughnutChart>
        <c:varyColors val="0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821-402F-BD34-BF7145BF3A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821-402F-BD34-BF7145BF3A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821-402F-BD34-BF7145BF3A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821-402F-BD34-BF7145BF3A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9821-402F-BD34-BF7145BF3AB1}"/>
              </c:ext>
            </c:extLst>
          </c:dPt>
          <c:dPt>
            <c:idx val="5"/>
            <c:bubble3D val="0"/>
            <c:spPr>
              <a:pattFill prst="pct1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821-402F-BD34-BF7145BF3AB1}"/>
              </c:ext>
            </c:extLst>
          </c:dPt>
          <c:dLbls>
            <c:dLbl>
              <c:idx val="0"/>
              <c:layout>
                <c:manualLayout>
                  <c:x val="1.2729124236252547E-2"/>
                  <c:y val="-9.0270812437311942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821-402F-BD34-BF7145BF3AB1}"/>
                </c:ext>
              </c:extLst>
            </c:dLbl>
            <c:dLbl>
              <c:idx val="1"/>
              <c:layout>
                <c:manualLayout>
                  <c:x val="1.3238289205702648E-2"/>
                  <c:y val="1.8054162487462388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821-402F-BD34-BF7145BF3AB1}"/>
                </c:ext>
              </c:extLst>
            </c:dLbl>
            <c:dLbl>
              <c:idx val="2"/>
              <c:layout>
                <c:manualLayout>
                  <c:x val="-7.6374745417515273E-3"/>
                  <c:y val="4.4132397191574725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821-402F-BD34-BF7145BF3AB1}"/>
                </c:ext>
              </c:extLst>
            </c:dLbl>
            <c:dLbl>
              <c:idx val="3"/>
              <c:layout>
                <c:manualLayout>
                  <c:x val="-1.2729124236252547E-2"/>
                  <c:y val="7.0210631895687063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821-402F-BD34-BF7145BF3AB1}"/>
                </c:ext>
              </c:extLst>
            </c:dLbl>
            <c:dLbl>
              <c:idx val="4"/>
              <c:layout>
                <c:manualLayout>
                  <c:x val="-3.004073319755601E-2"/>
                  <c:y val="-6.018054162487462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Calibri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821-402F-BD34-BF7145BF3A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Sheet1!$A$1:$A$6</c:f>
              <c:numCache>
                <c:formatCode>General</c:formatCode>
                <c:ptCount val="6"/>
                <c:pt idx="0">
                  <c:v>32.618179951752815</c:v>
                </c:pt>
                <c:pt idx="1">
                  <c:v>16.080364933531797</c:v>
                </c:pt>
                <c:pt idx="2">
                  <c:v>8.0268695786069912</c:v>
                </c:pt>
                <c:pt idx="3">
                  <c:v>17.722822460606682</c:v>
                </c:pt>
                <c:pt idx="4">
                  <c:v>5.8499717702612539</c:v>
                </c:pt>
                <c:pt idx="5">
                  <c:v>19.701791305240469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21-402F-BD34-BF7145BF3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1611933891393E-2"/>
          <c:y val="5.7475196715703045E-2"/>
          <c:w val="0.9695213565142734"/>
          <c:h val="0.88504960656859388"/>
        </c:manualLayout>
      </c:layout>
      <c:scatterChart>
        <c:scatterStyle val="lineMarker"/>
        <c:varyColors val="0"/>
        <c:ser>
          <c:idx val="0"/>
          <c:order val="0"/>
          <c:spPr>
            <a:ln w="28575" cmpd="sng" algn="ctr">
              <a:solidFill>
                <a:schemeClr val="bg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234-4472-8092-D3D4ED1A6DB0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234-4472-8092-D3D4ED1A6DB0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234-4472-8092-D3D4ED1A6DB0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234-4472-8092-D3D4ED1A6DB0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234-4472-8092-D3D4ED1A6DB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234-4472-8092-D3D4ED1A6DB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A234-4472-8092-D3D4ED1A6DB0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234-4472-8092-D3D4ED1A6DB0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234-4472-8092-D3D4ED1A6DB0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234-4472-8092-D3D4ED1A6DB0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234-4472-8092-D3D4ED1A6DB0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234-4472-8092-D3D4ED1A6DB0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234-4472-8092-D3D4ED1A6DB0}"/>
              </c:ext>
            </c:extLst>
          </c:dPt>
          <c:dPt>
            <c:idx val="13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A234-4472-8092-D3D4ED1A6DB0}"/>
              </c:ext>
            </c:extLst>
          </c:dPt>
          <c:dPt>
            <c:idx val="14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A234-4472-8092-D3D4ED1A6DB0}"/>
              </c:ext>
            </c:extLst>
          </c:dPt>
          <c:dPt>
            <c:idx val="15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A234-4472-8092-D3D4ED1A6DB0}"/>
              </c:ext>
            </c:extLst>
          </c:dPt>
          <c:xVal>
            <c:numRef>
              <c:f>Sheet1!$A$1:$P$1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Sheet1!$A$2:$P$2</c:f>
              <c:numCache>
                <c:formatCode>General</c:formatCode>
                <c:ptCount val="16"/>
                <c:pt idx="0">
                  <c:v>3.7600518777703451</c:v>
                </c:pt>
                <c:pt idx="1">
                  <c:v>3.5953596102916681</c:v>
                </c:pt>
                <c:pt idx="2">
                  <c:v>3.6379763552811468</c:v>
                </c:pt>
                <c:pt idx="3">
                  <c:v>3.827872365101336</c:v>
                </c:pt>
                <c:pt idx="4">
                  <c:v>3.9403763498090578</c:v>
                </c:pt>
                <c:pt idx="5">
                  <c:v>3.9975831194971843</c:v>
                </c:pt>
                <c:pt idx="6">
                  <c:v>4.0360620552748019</c:v>
                </c:pt>
                <c:pt idx="7">
                  <c:v>3.9877950894268102</c:v>
                </c:pt>
                <c:pt idx="8">
                  <c:v>4.0400525543872376</c:v>
                </c:pt>
                <c:pt idx="9">
                  <c:v>4.2229136176644744</c:v>
                </c:pt>
                <c:pt idx="10">
                  <c:v>4.6648650671089165</c:v>
                </c:pt>
                <c:pt idx="11">
                  <c:v>4.6057890705597533</c:v>
                </c:pt>
                <c:pt idx="12">
                  <c:v>4.3264404623352259</c:v>
                </c:pt>
                <c:pt idx="13">
                  <c:v>4.2929121776947898</c:v>
                </c:pt>
                <c:pt idx="14">
                  <c:v>4.6534311255127347</c:v>
                </c:pt>
                <c:pt idx="15">
                  <c:v>4.9776646644451228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A234-4472-8092-D3D4ED1A6DB0}"/>
            </c:ext>
          </c:extLst>
        </c:ser>
        <c:ser>
          <c:idx val="1"/>
          <c:order val="1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A234-4472-8092-D3D4ED1A6DB0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A234-4472-8092-D3D4ED1A6DB0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A234-4472-8092-D3D4ED1A6DB0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A234-4472-8092-D3D4ED1A6DB0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A234-4472-8092-D3D4ED1A6DB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A234-4472-8092-D3D4ED1A6DB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A234-4472-8092-D3D4ED1A6DB0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A234-4472-8092-D3D4ED1A6DB0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A234-4472-8092-D3D4ED1A6DB0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A234-4472-8092-D3D4ED1A6DB0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A234-4472-8092-D3D4ED1A6DB0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A234-4472-8092-D3D4ED1A6DB0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A234-4472-8092-D3D4ED1A6DB0}"/>
              </c:ext>
            </c:extLst>
          </c:dPt>
          <c:dPt>
            <c:idx val="13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A234-4472-8092-D3D4ED1A6DB0}"/>
              </c:ext>
            </c:extLst>
          </c:dPt>
          <c:dPt>
            <c:idx val="14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A234-4472-8092-D3D4ED1A6DB0}"/>
              </c:ext>
            </c:extLst>
          </c:dPt>
          <c:dPt>
            <c:idx val="15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A234-4472-8092-D3D4ED1A6DB0}"/>
              </c:ext>
            </c:extLst>
          </c:dPt>
          <c:dLbls>
            <c:dLbl>
              <c:idx val="0"/>
              <c:layout>
                <c:manualLayout>
                  <c:x val="1.3092938398798026E-2"/>
                  <c:y val="3.7974683544303799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Calibri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A234-4472-8092-D3D4ED1A6DB0}"/>
                </c:ext>
              </c:extLst>
            </c:dLbl>
            <c:dLbl>
              <c:idx val="2"/>
              <c:layout>
                <c:manualLayout>
                  <c:x val="0"/>
                  <c:y val="3.7974683544303799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Calibri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A234-4472-8092-D3D4ED1A6DB0}"/>
                </c:ext>
              </c:extLst>
            </c:dLbl>
            <c:dLbl>
              <c:idx val="3"/>
              <c:layout>
                <c:manualLayout>
                  <c:x val="0"/>
                  <c:y val="3.7974683544303799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Calibri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A234-4472-8092-D3D4ED1A6DB0}"/>
                </c:ext>
              </c:extLst>
            </c:dLbl>
            <c:dLbl>
              <c:idx val="4"/>
              <c:layout>
                <c:manualLayout>
                  <c:x val="0"/>
                  <c:y val="3.7974683544303799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Calibri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A234-4472-8092-D3D4ED1A6DB0}"/>
                </c:ext>
              </c:extLst>
            </c:dLbl>
            <c:dLbl>
              <c:idx val="5"/>
              <c:layout>
                <c:manualLayout>
                  <c:x val="0"/>
                  <c:y val="3.7974683544303799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Calibri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A234-4472-8092-D3D4ED1A6DB0}"/>
                </c:ext>
              </c:extLst>
            </c:dLbl>
            <c:dLbl>
              <c:idx val="6"/>
              <c:layout>
                <c:manualLayout>
                  <c:x val="0"/>
                  <c:y val="3.7974683544303799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Calibri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A234-4472-8092-D3D4ED1A6DB0}"/>
                </c:ext>
              </c:extLst>
            </c:dLbl>
            <c:dLbl>
              <c:idx val="7"/>
              <c:layout>
                <c:manualLayout>
                  <c:x val="0"/>
                  <c:y val="3.7974683544303799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Calibri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A234-4472-8092-D3D4ED1A6DB0}"/>
                </c:ext>
              </c:extLst>
            </c:dLbl>
            <c:dLbl>
              <c:idx val="8"/>
              <c:layout>
                <c:manualLayout>
                  <c:x val="0"/>
                  <c:y val="3.7974683544303799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Calibri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A234-4472-8092-D3D4ED1A6DB0}"/>
                </c:ext>
              </c:extLst>
            </c:dLbl>
            <c:dLbl>
              <c:idx val="9"/>
              <c:layout>
                <c:manualLayout>
                  <c:x val="0"/>
                  <c:y val="3.7974683544303799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Calibri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A234-4472-8092-D3D4ED1A6DB0}"/>
                </c:ext>
              </c:extLst>
            </c:dLbl>
            <c:dLbl>
              <c:idx val="13"/>
              <c:layout>
                <c:manualLayout>
                  <c:x val="0"/>
                  <c:y val="3.7974683544303799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Calibri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A234-4472-8092-D3D4ED1A6DB0}"/>
                </c:ext>
              </c:extLst>
            </c:dLbl>
            <c:dLbl>
              <c:idx val="15"/>
              <c:layout>
                <c:manualLayout>
                  <c:x val="0"/>
                  <c:y val="3.7974683544303799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Calibri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A234-4472-8092-D3D4ED1A6D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Sheet1!$A$1:$P$1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xVal>
          <c:yVal>
            <c:numRef>
              <c:f>Sheet1!$A$3:$P$3</c:f>
              <c:numCache>
                <c:formatCode>General</c:formatCode>
                <c:ptCount val="16"/>
                <c:pt idx="0">
                  <c:v>2.2456658229009734</c:v>
                </c:pt>
                <c:pt idx="1">
                  <c:v>2.2050230986817918</c:v>
                </c:pt>
                <c:pt idx="2">
                  <c:v>2.2259295247349318</c:v>
                </c:pt>
                <c:pt idx="3">
                  <c:v>2.2620077586447489</c:v>
                </c:pt>
                <c:pt idx="4">
                  <c:v>2.2737705522253533</c:v>
                </c:pt>
                <c:pt idx="5">
                  <c:v>2.2756500584704393</c:v>
                </c:pt>
                <c:pt idx="6">
                  <c:v>2.2831050228310503</c:v>
                </c:pt>
                <c:pt idx="7">
                  <c:v>2.247150559087459</c:v>
                </c:pt>
                <c:pt idx="8">
                  <c:v>2.2469227117992561</c:v>
                </c:pt>
                <c:pt idx="9">
                  <c:v>2.2712366564139677</c:v>
                </c:pt>
                <c:pt idx="10">
                  <c:v>2.3632749107432649</c:v>
                </c:pt>
                <c:pt idx="11">
                  <c:v>2.331941102668412</c:v>
                </c:pt>
                <c:pt idx="12">
                  <c:v>2.2086083336048867</c:v>
                </c:pt>
                <c:pt idx="13">
                  <c:v>2.2266673934837682</c:v>
                </c:pt>
                <c:pt idx="14">
                  <c:v>2.3488266261951458</c:v>
                </c:pt>
                <c:pt idx="15">
                  <c:v>2.4928242403090892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A234-4472-8092-D3D4ED1A6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5"/>
          <c:min val="201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+mn-lt"/>
                <a:ea typeface="+mj-ea"/>
                <a:cs typeface="+mj-cs"/>
                <a:sym typeface="Calibri"/>
              </a:defRPr>
            </a:pPr>
            <a:endParaRPr lang="de-DE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5.0524572217896786"/>
          <c:min val="1.400000000000000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01551189245088E-2"/>
          <c:y val="4.2066420664206641E-2"/>
          <c:w val="0.93422957600827305"/>
          <c:h val="0.91549815498154985"/>
        </c:manualLayout>
      </c:layout>
      <c:scatterChart>
        <c:scatterStyle val="lineMarker"/>
        <c:varyColors val="0"/>
        <c:ser>
          <c:idx val="0"/>
          <c:order val="0"/>
          <c:spPr>
            <a:ln w="28575" cmpd="sng" algn="ctr">
              <a:solidFill>
                <a:schemeClr val="bg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D8D-4841-BF03-8E4536964430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D8D-4841-BF03-8E4536964430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D8D-4841-BF03-8E4536964430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D8D-4841-BF03-8E4536964430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7D8D-4841-BF03-8E453696443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D8D-4841-BF03-8E453696443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bg2"/>
                </a:solidFill>
                <a:ln w="9525" cmpd="sng" algn="ctr">
                  <a:solidFill>
                    <a:schemeClr val="bg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D8D-4841-BF03-8E4536964430}"/>
              </c:ext>
            </c:extLst>
          </c:dPt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Sheet1!$A$2:$G$2</c:f>
              <c:numCache>
                <c:formatCode>General</c:formatCode>
                <c:ptCount val="7"/>
                <c:pt idx="0">
                  <c:v>3.0066714618101731</c:v>
                </c:pt>
                <c:pt idx="1">
                  <c:v>-2.4470779808214327</c:v>
                </c:pt>
                <c:pt idx="2">
                  <c:v>6.7122223767793532</c:v>
                </c:pt>
                <c:pt idx="3">
                  <c:v>8.3384478348006894</c:v>
                </c:pt>
                <c:pt idx="4">
                  <c:v>5.7632871190833823</c:v>
                </c:pt>
                <c:pt idx="5">
                  <c:v>2.5990031545442216</c:v>
                </c:pt>
                <c:pt idx="6">
                  <c:v>3.2557398180167452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D8D-4841-BF03-8E4536964430}"/>
            </c:ext>
          </c:extLst>
        </c:ser>
        <c:ser>
          <c:idx val="1"/>
          <c:order val="1"/>
          <c:spPr>
            <a:ln w="28575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accent4"/>
                </a:solidFill>
                <a:ln w="9525" cmpd="sng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D8D-4841-BF03-8E4536964430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4"/>
                </a:solidFill>
                <a:ln w="9525" cmpd="sng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D8D-4841-BF03-8E4536964430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4"/>
                </a:solidFill>
                <a:ln w="9525" cmpd="sng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D8D-4841-BF03-8E4536964430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4"/>
                </a:solidFill>
                <a:ln w="9525" cmpd="sng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D8D-4841-BF03-8E4536964430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4"/>
                </a:solidFill>
                <a:ln w="9525" cmpd="sng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7D8D-4841-BF03-8E453696443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accent4"/>
                </a:solidFill>
                <a:ln w="9525" cmpd="sng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7D8D-4841-BF03-8E453696443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accent4"/>
                </a:solidFill>
                <a:ln w="9525" cmpd="sng" algn="ctr">
                  <a:solidFill>
                    <a:schemeClr val="accent4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7D8D-4841-BF03-8E4536964430}"/>
              </c:ext>
            </c:extLst>
          </c:dPt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Sheet1!$A$3:$G$3</c:f>
              <c:numCache>
                <c:formatCode>General</c:formatCode>
                <c:ptCount val="7"/>
                <c:pt idx="0">
                  <c:v>1</c:v>
                </c:pt>
                <c:pt idx="1">
                  <c:v>-4.5</c:v>
                </c:pt>
                <c:pt idx="2">
                  <c:v>3.9</c:v>
                </c:pt>
                <c:pt idx="3">
                  <c:v>1.9</c:v>
                </c:pt>
                <c:pt idx="4">
                  <c:v>-0.7</c:v>
                </c:pt>
                <c:pt idx="5">
                  <c:v>-0.5</c:v>
                </c:pt>
                <c:pt idx="6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7D8D-4841-BF03-8E4536964430}"/>
            </c:ext>
          </c:extLst>
        </c:ser>
        <c:ser>
          <c:idx val="2"/>
          <c:order val="2"/>
          <c:spPr>
            <a:ln w="28575" cmpd="sng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7D8D-4841-BF03-8E4536964430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7D8D-4841-BF03-8E4536964430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7D8D-4841-BF03-8E4536964430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7D8D-4841-BF03-8E4536964430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7D8D-4841-BF03-8E453696443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7D8D-4841-BF03-8E453696443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accent1"/>
                </a:solidFill>
                <a:ln w="9525" cmpd="sng" algn="ctr">
                  <a:solidFill>
                    <a:schemeClr val="accent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7D8D-4841-BF03-8E4536964430}"/>
              </c:ext>
            </c:extLst>
          </c:dPt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Sheet1!$A$4:$G$4</c:f>
              <c:numCache>
                <c:formatCode>General</c:formatCode>
                <c:ptCount val="7"/>
                <c:pt idx="0">
                  <c:v>4.1213063763608115</c:v>
                </c:pt>
                <c:pt idx="1">
                  <c:v>1.5060990789146134</c:v>
                </c:pt>
                <c:pt idx="2">
                  <c:v>5.2973635806254027</c:v>
                </c:pt>
                <c:pt idx="3">
                  <c:v>2.6085943868638495</c:v>
                </c:pt>
                <c:pt idx="4">
                  <c:v>6.6280785381908958</c:v>
                </c:pt>
                <c:pt idx="5">
                  <c:v>8.227780734433221</c:v>
                </c:pt>
                <c:pt idx="6">
                  <c:v>9.0177086390764281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7D8D-4841-BF03-8E4536964430}"/>
            </c:ext>
          </c:extLst>
        </c:ser>
        <c:ser>
          <c:idx val="3"/>
          <c:order val="3"/>
          <c:spPr>
            <a:ln w="1905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7D8D-4841-BF03-8E4536964430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7D8D-4841-BF03-8E4536964430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7D8D-4841-BF03-8E4536964430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7D8D-4841-BF03-8E4536964430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7D8D-4841-BF03-8E453696443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7D8D-4841-BF03-8E453696443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accent3"/>
                </a:solidFill>
                <a:ln w="9525" cmpd="sng" algn="ctr">
                  <a:solidFill>
                    <a:schemeClr val="accent3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7D8D-4841-BF03-8E4536964430}"/>
              </c:ext>
            </c:extLst>
          </c:dPt>
          <c:xVal>
            <c:numRef>
              <c:f>Sheet1!$A$1:$G$1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xVal>
          <c:yVal>
            <c:numRef>
              <c:f>Sheet1!$A$5:$G$5</c:f>
              <c:numCache>
                <c:formatCode>General</c:formatCode>
                <c:ptCount val="7"/>
                <c:pt idx="0">
                  <c:v>5.8659711784988078</c:v>
                </c:pt>
                <c:pt idx="1">
                  <c:v>3.9208317675059501</c:v>
                </c:pt>
                <c:pt idx="2">
                  <c:v>5.8381549341048</c:v>
                </c:pt>
                <c:pt idx="3">
                  <c:v>4.1076648570669283</c:v>
                </c:pt>
                <c:pt idx="4">
                  <c:v>5.2474200488640932</c:v>
                </c:pt>
                <c:pt idx="5">
                  <c:v>8.0063751645762515</c:v>
                </c:pt>
                <c:pt idx="6">
                  <c:v>7.7107816452656186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7D8D-4841-BF03-8E4536964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5"/>
          <c:min val="2019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latin typeface="+mn-lt"/>
                <a:ea typeface="+mj-ea"/>
                <a:cs typeface="+mj-cs"/>
                <a:sym typeface="Calibri"/>
              </a:defRPr>
            </a:pPr>
            <a:endParaRPr lang="de-DE"/>
          </a:p>
        </c:txPr>
        <c:crossAx val="5"/>
        <c:crossesAt val="0"/>
        <c:crossBetween val="midCat"/>
        <c:majorUnit val="1"/>
      </c:valAx>
      <c:valAx>
        <c:axId val="5"/>
        <c:scaling>
          <c:orientation val="minMax"/>
          <c:max val="10"/>
          <c:min val="-5"/>
        </c:scaling>
        <c:delete val="0"/>
        <c:axPos val="l"/>
        <c:majorGridlines>
          <c:spPr>
            <a:ln w="3175" cmpd="sng" algn="ctr">
              <a:solidFill>
                <a:srgbClr val="C0C0C0"/>
              </a:solidFill>
              <a:prstDash val="solid"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j-ea"/>
                <a:cs typeface="+mj-cs"/>
                <a:sym typeface="Calibri"/>
              </a:defRPr>
            </a:pPr>
            <a:endParaRPr lang="de-DE"/>
          </a:p>
        </c:txPr>
        <c:crossAx val="4"/>
        <c:crosses val="min"/>
        <c:crossBetween val="midCat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598" cy="496332"/>
          </a:xfrm>
          <a:prstGeom prst="rect">
            <a:avLst/>
          </a:prstGeom>
        </p:spPr>
        <p:txBody>
          <a:bodyPr vert="horz" lIns="92389" tIns="46194" rIns="92389" bIns="46194" rtlCol="0"/>
          <a:lstStyle>
            <a:lvl1pPr algn="l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514" y="0"/>
            <a:ext cx="2946598" cy="496332"/>
          </a:xfrm>
          <a:prstGeom prst="rect">
            <a:avLst/>
          </a:prstGeom>
        </p:spPr>
        <p:txBody>
          <a:bodyPr vert="horz" lIns="92389" tIns="46194" rIns="92389" bIns="46194" rtlCol="0"/>
          <a:lstStyle>
            <a:lvl1pPr algn="r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753F8A92-4B13-491D-83B9-D2A730A23460}" type="datetime1">
              <a:rPr lang="de-DE" smtClean="0"/>
              <a:pPr>
                <a:defRPr/>
              </a:pPr>
              <a:t>30.04.2026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736"/>
            <a:ext cx="2946598" cy="496332"/>
          </a:xfrm>
          <a:prstGeom prst="rect">
            <a:avLst/>
          </a:prstGeom>
        </p:spPr>
        <p:txBody>
          <a:bodyPr vert="horz" lIns="92389" tIns="46194" rIns="92389" bIns="46194" rtlCol="0" anchor="b"/>
          <a:lstStyle>
            <a:lvl1pPr algn="l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514" y="9428736"/>
            <a:ext cx="2946598" cy="496332"/>
          </a:xfrm>
          <a:prstGeom prst="rect">
            <a:avLst/>
          </a:prstGeom>
        </p:spPr>
        <p:txBody>
          <a:bodyPr vert="horz" lIns="92389" tIns="46194" rIns="92389" bIns="46194" rtlCol="0" anchor="b"/>
          <a:lstStyle>
            <a:lvl1pPr algn="r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128A719D-02AE-450D-B108-D3C789F190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7359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033" cy="496332"/>
          </a:xfrm>
          <a:prstGeom prst="rect">
            <a:avLst/>
          </a:prstGeom>
        </p:spPr>
        <p:txBody>
          <a:bodyPr vert="horz" lIns="92389" tIns="46194" rIns="92389" bIns="46194" rtlCol="0"/>
          <a:lstStyle>
            <a:lvl1pPr algn="l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079" y="0"/>
            <a:ext cx="2945033" cy="496332"/>
          </a:xfrm>
          <a:prstGeom prst="rect">
            <a:avLst/>
          </a:prstGeom>
        </p:spPr>
        <p:txBody>
          <a:bodyPr vert="horz" lIns="92389" tIns="46194" rIns="92389" bIns="46194" rtlCol="0"/>
          <a:lstStyle>
            <a:lvl1pPr algn="r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A862378F-5A15-4225-B403-A1072F37F2CD}" type="datetime1">
              <a:rPr lang="de-DE" smtClean="0"/>
              <a:pPr>
                <a:defRPr/>
              </a:pPr>
              <a:t>30.04.2026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9" tIns="46194" rIns="92389" bIns="4619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08" y="4715155"/>
            <a:ext cx="5436263" cy="4466987"/>
          </a:xfrm>
          <a:prstGeom prst="rect">
            <a:avLst/>
          </a:prstGeom>
        </p:spPr>
        <p:txBody>
          <a:bodyPr vert="horz" lIns="92389" tIns="46194" rIns="92389" bIns="46194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736"/>
            <a:ext cx="2945033" cy="496332"/>
          </a:xfrm>
          <a:prstGeom prst="rect">
            <a:avLst/>
          </a:prstGeom>
        </p:spPr>
        <p:txBody>
          <a:bodyPr vert="horz" lIns="92389" tIns="46194" rIns="92389" bIns="46194" rtlCol="0" anchor="b"/>
          <a:lstStyle>
            <a:lvl1pPr algn="l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079" y="9428736"/>
            <a:ext cx="2945033" cy="496332"/>
          </a:xfrm>
          <a:prstGeom prst="rect">
            <a:avLst/>
          </a:prstGeom>
        </p:spPr>
        <p:txBody>
          <a:bodyPr vert="horz" lIns="92389" tIns="46194" rIns="92389" bIns="46194" rtlCol="0" anchor="b"/>
          <a:lstStyle>
            <a:lvl1pPr algn="r">
              <a:spcBef>
                <a:spcPct val="20000"/>
              </a:spcBef>
              <a:buFontTx/>
              <a:buChar char="•"/>
              <a:defRPr sz="1200"/>
            </a:lvl1pPr>
          </a:lstStyle>
          <a:p>
            <a:pPr>
              <a:defRPr/>
            </a:pPr>
            <a:fld id="{3AEEDC11-9752-43B2-A874-5DF2FD862B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2330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6A8982E-D561-4900-A6DE-EFA19E78DF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2327803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6A8982E-D561-4900-A6DE-EFA19E78DF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13"/>
          <p:cNvSpPr>
            <a:spLocks noGrp="1"/>
          </p:cNvSpPr>
          <p:nvPr>
            <p:ph type="ftr" sz="quarter" idx="10"/>
          </p:nvPr>
        </p:nvSpPr>
        <p:spPr>
          <a:xfrm>
            <a:off x="0" y="6501342"/>
            <a:ext cx="12192000" cy="2857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tabLst>
                <a:tab pos="358766" algn="l"/>
                <a:tab pos="7173734" algn="l"/>
              </a:tabLst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tabLst>
                <a:tab pos="180970" algn="l"/>
                <a:tab pos="8792943" algn="r"/>
              </a:tabLst>
              <a:defRPr/>
            </a:pP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7104112" y="2564904"/>
            <a:ext cx="4824536" cy="2304256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rgbClr val="0079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 durch Klicken bearbeiten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3352" y="5342347"/>
            <a:ext cx="10287072" cy="966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 dirty="0"/>
              <a:t>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6396649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lau 1 Überschrift &amp;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8957017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C2F67E-5B27-4BCC-B210-5D7681D95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8F360B2B-EB37-F1EB-B359-9397CC17F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2686" r="1284" b="5887"/>
          <a:stretch/>
        </p:blipFill>
        <p:spPr>
          <a:xfrm>
            <a:off x="1" y="-17170"/>
            <a:ext cx="10814998" cy="6888265"/>
          </a:xfrm>
          <a:prstGeom prst="rect">
            <a:avLst/>
          </a:prstGeom>
        </p:spPr>
      </p:pic>
      <p:sp>
        <p:nvSpPr>
          <p:cNvPr id="4" name="Titel 10">
            <a:extLst>
              <a:ext uri="{FF2B5EF4-FFF2-40B4-BE49-F238E27FC236}">
                <a16:creationId xmlns:a16="http://schemas.microsoft.com/office/drawing/2014/main" id="{7E1F19D3-5C63-A64F-1EEA-4CF5E00F7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59" y="22190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670D2D3-5A73-B95C-AA3B-C811DB94A8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193" y="980728"/>
            <a:ext cx="7561999" cy="544866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7848413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lau 2 Überschriften &amp;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614238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C2F67E-5B27-4BCC-B210-5D7681D95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8F360B2B-EB37-F1EB-B359-9397CC17F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2686" r="1284" b="5887"/>
          <a:stretch/>
        </p:blipFill>
        <p:spPr>
          <a:xfrm>
            <a:off x="1" y="-17170"/>
            <a:ext cx="10814998" cy="6888265"/>
          </a:xfrm>
          <a:prstGeom prst="rect">
            <a:avLst/>
          </a:prstGeom>
        </p:spPr>
      </p:pic>
      <p:sp>
        <p:nvSpPr>
          <p:cNvPr id="6" name="Titel 10">
            <a:extLst>
              <a:ext uri="{FF2B5EF4-FFF2-40B4-BE49-F238E27FC236}">
                <a16:creationId xmlns:a16="http://schemas.microsoft.com/office/drawing/2014/main" id="{AC28B256-EB24-B24A-094B-DB8C03792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3881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1</a:t>
            </a:r>
          </a:p>
        </p:txBody>
      </p:sp>
      <p:sp>
        <p:nvSpPr>
          <p:cNvPr id="8" name="Inhaltsplatzhalter 30">
            <a:extLst>
              <a:ext uri="{FF2B5EF4-FFF2-40B4-BE49-F238E27FC236}">
                <a16:creationId xmlns:a16="http://schemas.microsoft.com/office/drawing/2014/main" id="{5CB06B06-4357-99BE-06C2-2D6CB266EC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9336" y="628162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B00D5D7-4392-B42C-EE0B-E7AA129237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193" y="1254938"/>
            <a:ext cx="7561999" cy="517445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63507085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orange 2 Überschriften &amp;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36344C5-8D17-D384-553A-23A166F948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28160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36344C5-8D17-D384-553A-23A166F94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0A084CE-D33E-F1D8-8B71-BEB2E5CD0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01" y="1395844"/>
            <a:ext cx="5804699" cy="4697452"/>
          </a:xfrm>
          <a:prstGeom prst="rect">
            <a:avLst/>
          </a:prstGeom>
        </p:spPr>
        <p:txBody>
          <a:bodyPr/>
          <a:lstStyle>
            <a:lvl1pPr>
              <a:buClr>
                <a:srgbClr val="EE813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rgbClr val="EE813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rgbClr val="EE813C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rgbClr val="EE813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rgbClr val="EE813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10">
            <a:extLst>
              <a:ext uri="{FF2B5EF4-FFF2-40B4-BE49-F238E27FC236}">
                <a16:creationId xmlns:a16="http://schemas.microsoft.com/office/drawing/2014/main" id="{CF18240B-6E9A-949F-C713-42E0752086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3881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EE813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1</a:t>
            </a:r>
          </a:p>
        </p:txBody>
      </p:sp>
      <p:sp>
        <p:nvSpPr>
          <p:cNvPr id="8" name="Inhaltsplatzhalter 30">
            <a:extLst>
              <a:ext uri="{FF2B5EF4-FFF2-40B4-BE49-F238E27FC236}">
                <a16:creationId xmlns:a16="http://schemas.microsoft.com/office/drawing/2014/main" id="{7C4BD930-F6EB-83B1-08C9-0C856AF4ECD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9336" y="628162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C2E2E675-F741-2323-C818-6684350ADA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8048" y="1395844"/>
            <a:ext cx="5156627" cy="4697452"/>
          </a:xfrm>
          <a:prstGeom prst="rect">
            <a:avLst/>
          </a:prstGeom>
        </p:spPr>
        <p:txBody>
          <a:bodyPr/>
          <a:lstStyle>
            <a:lvl1pPr>
              <a:buClr>
                <a:srgbClr val="EE813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rgbClr val="EE813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rgbClr val="EE813C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rgbClr val="EE813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rgbClr val="EE813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0562302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und Hintergrund orange 2 Überschriften &amp; 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5090145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C2F67E-5B27-4BCC-B210-5D7681D95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8C03B2BE-E3E6-581E-619D-8F61AE8D67B3}"/>
              </a:ext>
            </a:extLst>
          </p:cNvPr>
          <p:cNvSpPr/>
          <p:nvPr userDrawn="1"/>
        </p:nvSpPr>
        <p:spPr bwMode="auto">
          <a:xfrm>
            <a:off x="0" y="1155880"/>
            <a:ext cx="12192000" cy="5184576"/>
          </a:xfrm>
          <a:prstGeom prst="rect">
            <a:avLst/>
          </a:prstGeom>
          <a:solidFill>
            <a:srgbClr val="EE813C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8258057-F380-DCEE-D907-9FE2B99F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01" y="1395844"/>
            <a:ext cx="11609398" cy="4697452"/>
          </a:xfrm>
          <a:prstGeom prst="rect">
            <a:avLst/>
          </a:prstGeom>
        </p:spPr>
        <p:txBody>
          <a:bodyPr/>
          <a:lstStyle>
            <a:lvl1pPr>
              <a:buClr>
                <a:srgbClr val="EE813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rgbClr val="EE813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rgbClr val="EE813C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rgbClr val="EE813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rgbClr val="EE813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3871416-09E1-00A8-9960-2A267413D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3881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EE813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1</a:t>
            </a:r>
          </a:p>
        </p:txBody>
      </p:sp>
      <p:sp>
        <p:nvSpPr>
          <p:cNvPr id="5" name="Inhaltsplatzhalter 30">
            <a:extLst>
              <a:ext uri="{FF2B5EF4-FFF2-40B4-BE49-F238E27FC236}">
                <a16:creationId xmlns:a16="http://schemas.microsoft.com/office/drawing/2014/main" id="{191119A7-EEB4-42D2-0C22-BFE916E894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9336" y="628162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03320559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und Hintergrund orange 1 Überschrift &amp; 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7292173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C2F67E-5B27-4BCC-B210-5D7681D95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8C03B2BE-E3E6-581E-619D-8F61AE8D67B3}"/>
              </a:ext>
            </a:extLst>
          </p:cNvPr>
          <p:cNvSpPr/>
          <p:nvPr userDrawn="1"/>
        </p:nvSpPr>
        <p:spPr bwMode="auto">
          <a:xfrm>
            <a:off x="0" y="908720"/>
            <a:ext cx="12192000" cy="5184576"/>
          </a:xfrm>
          <a:prstGeom prst="rect">
            <a:avLst/>
          </a:prstGeom>
          <a:solidFill>
            <a:srgbClr val="EE813C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8258057-F380-DCEE-D907-9FE2B99F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193" y="1028702"/>
            <a:ext cx="11609398" cy="4944612"/>
          </a:xfrm>
          <a:prstGeom prst="rect">
            <a:avLst/>
          </a:prstGeom>
        </p:spPr>
        <p:txBody>
          <a:bodyPr/>
          <a:lstStyle>
            <a:lvl1pPr>
              <a:buClr>
                <a:srgbClr val="EE813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rgbClr val="EE813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rgbClr val="EE813C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rgbClr val="EE813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rgbClr val="EE813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D6B236F3-6278-59C2-13F7-CC98C538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59" y="22190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EE813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</a:t>
            </a:r>
          </a:p>
        </p:txBody>
      </p:sp>
    </p:spTree>
    <p:extLst>
      <p:ext uri="{BB962C8B-B14F-4D97-AF65-F5344CB8AC3E}">
        <p14:creationId xmlns:p14="http://schemas.microsoft.com/office/powerpoint/2010/main" val="334189261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ün  2 Überschriften &amp; 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36344C5-8D17-D384-553A-23A166F948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699652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36344C5-8D17-D384-553A-23A166F94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9">
            <a:extLst>
              <a:ext uri="{FF2B5EF4-FFF2-40B4-BE49-F238E27FC236}">
                <a16:creationId xmlns:a16="http://schemas.microsoft.com/office/drawing/2014/main" id="{2489A094-E5C7-B059-8DAF-C9B7FAD50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01" y="1395844"/>
            <a:ext cx="11609398" cy="4697452"/>
          </a:xfrm>
          <a:prstGeom prst="rect">
            <a:avLst/>
          </a:prstGeom>
        </p:spPr>
        <p:txBody>
          <a:bodyPr/>
          <a:lstStyle>
            <a:lvl1pPr>
              <a:buClr>
                <a:srgbClr val="8AB63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rgbClr val="8AB6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rgbClr val="8AB63B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rgbClr val="8AB63B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rgbClr val="8AB63B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0">
            <a:extLst>
              <a:ext uri="{FF2B5EF4-FFF2-40B4-BE49-F238E27FC236}">
                <a16:creationId xmlns:a16="http://schemas.microsoft.com/office/drawing/2014/main" id="{B0CA8637-90A1-A612-9519-73C129F58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3881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8AB6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1</a:t>
            </a:r>
          </a:p>
        </p:txBody>
      </p:sp>
      <p:sp>
        <p:nvSpPr>
          <p:cNvPr id="5" name="Inhaltsplatzhalter 30">
            <a:extLst>
              <a:ext uri="{FF2B5EF4-FFF2-40B4-BE49-F238E27FC236}">
                <a16:creationId xmlns:a16="http://schemas.microsoft.com/office/drawing/2014/main" id="{F9421A19-B4E7-B7E9-C96C-D71B62753A6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9336" y="628162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9036691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ün  2 Überschriften &amp;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36344C5-8D17-D384-553A-23A166F948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43138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36344C5-8D17-D384-553A-23A166F94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8124E16-BBE9-F569-CD20-287F693A4C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01" y="1395844"/>
            <a:ext cx="5660683" cy="4697452"/>
          </a:xfrm>
          <a:prstGeom prst="rect">
            <a:avLst/>
          </a:prstGeom>
        </p:spPr>
        <p:txBody>
          <a:bodyPr/>
          <a:lstStyle>
            <a:lvl1pPr>
              <a:buClr>
                <a:srgbClr val="8AB63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rgbClr val="8AB6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rgbClr val="8AB63B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rgbClr val="8AB63B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rgbClr val="8AB63B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10">
            <a:extLst>
              <a:ext uri="{FF2B5EF4-FFF2-40B4-BE49-F238E27FC236}">
                <a16:creationId xmlns:a16="http://schemas.microsoft.com/office/drawing/2014/main" id="{6AB75DF6-BC28-1727-F0EE-21D1EEC52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3881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8AB6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1</a:t>
            </a:r>
          </a:p>
        </p:txBody>
      </p:sp>
      <p:sp>
        <p:nvSpPr>
          <p:cNvPr id="8" name="Inhaltsplatzhalter 30">
            <a:extLst>
              <a:ext uri="{FF2B5EF4-FFF2-40B4-BE49-F238E27FC236}">
                <a16:creationId xmlns:a16="http://schemas.microsoft.com/office/drawing/2014/main" id="{3B33A370-CB35-9584-7B59-FEB2E13B85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9336" y="628162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4C5360F-A975-358B-9F37-F5365B57E5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2293" y="1395844"/>
            <a:ext cx="5660683" cy="4697452"/>
          </a:xfrm>
          <a:prstGeom prst="rect">
            <a:avLst/>
          </a:prstGeom>
        </p:spPr>
        <p:txBody>
          <a:bodyPr/>
          <a:lstStyle>
            <a:lvl1pPr>
              <a:buClr>
                <a:srgbClr val="8AB63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rgbClr val="8AB6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rgbClr val="8AB63B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rgbClr val="8AB63B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rgbClr val="8AB63B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0498281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und Hintergrund grün  1 Überschrift &amp; 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5742960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C2F67E-5B27-4BCC-B210-5D7681D95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8C03B2BE-E3E6-581E-619D-8F61AE8D67B3}"/>
              </a:ext>
            </a:extLst>
          </p:cNvPr>
          <p:cNvSpPr/>
          <p:nvPr userDrawn="1"/>
        </p:nvSpPr>
        <p:spPr bwMode="auto">
          <a:xfrm>
            <a:off x="0" y="908720"/>
            <a:ext cx="12192000" cy="5184576"/>
          </a:xfrm>
          <a:prstGeom prst="rect">
            <a:avLst/>
          </a:prstGeom>
          <a:solidFill>
            <a:srgbClr val="E8EFD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8258057-F380-DCEE-D907-9FE2B99F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193" y="1028702"/>
            <a:ext cx="11609398" cy="4944612"/>
          </a:xfrm>
          <a:prstGeom prst="rect">
            <a:avLst/>
          </a:prstGeom>
        </p:spPr>
        <p:txBody>
          <a:bodyPr/>
          <a:lstStyle>
            <a:lvl1pPr>
              <a:buClr>
                <a:srgbClr val="8AB63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rgbClr val="8AB6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rgbClr val="8AB63B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rgbClr val="8AB63B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rgbClr val="8AB63B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D6B236F3-6278-59C2-13F7-CC98C538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59" y="22190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8AB6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</a:t>
            </a:r>
          </a:p>
        </p:txBody>
      </p:sp>
    </p:spTree>
    <p:extLst>
      <p:ext uri="{BB962C8B-B14F-4D97-AF65-F5344CB8AC3E}">
        <p14:creationId xmlns:p14="http://schemas.microsoft.com/office/powerpoint/2010/main" val="425861100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und Hintergrund grün 2 Überschriften &amp; 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7388888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C2F67E-5B27-4BCC-B210-5D7681D95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8C03B2BE-E3E6-581E-619D-8F61AE8D67B3}"/>
              </a:ext>
            </a:extLst>
          </p:cNvPr>
          <p:cNvSpPr/>
          <p:nvPr userDrawn="1"/>
        </p:nvSpPr>
        <p:spPr bwMode="auto">
          <a:xfrm>
            <a:off x="0" y="1155880"/>
            <a:ext cx="12192000" cy="5184576"/>
          </a:xfrm>
          <a:prstGeom prst="rect">
            <a:avLst/>
          </a:prstGeom>
          <a:solidFill>
            <a:srgbClr val="E8EFD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8258057-F380-DCEE-D907-9FE2B99F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01" y="1395844"/>
            <a:ext cx="11609398" cy="4697452"/>
          </a:xfrm>
          <a:prstGeom prst="rect">
            <a:avLst/>
          </a:prstGeom>
        </p:spPr>
        <p:txBody>
          <a:bodyPr/>
          <a:lstStyle>
            <a:lvl1pPr>
              <a:buClr>
                <a:srgbClr val="8AB63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rgbClr val="8AB63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rgbClr val="8AB63B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rgbClr val="8AB63B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rgbClr val="8AB63B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3871416-09E1-00A8-9960-2A267413D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3881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8AB6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1</a:t>
            </a:r>
          </a:p>
        </p:txBody>
      </p:sp>
      <p:sp>
        <p:nvSpPr>
          <p:cNvPr id="5" name="Inhaltsplatzhalter 30">
            <a:extLst>
              <a:ext uri="{FF2B5EF4-FFF2-40B4-BE49-F238E27FC236}">
                <a16:creationId xmlns:a16="http://schemas.microsoft.com/office/drawing/2014/main" id="{191119A7-EEB4-42D2-0C22-BFE916E894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9336" y="628162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5581788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87651AD-9A2B-7CEE-3944-E12CD6BAD8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473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47" imgH="246" progId="TCLayout.ActiveDocument.1">
                  <p:embed/>
                </p:oleObj>
              </mc:Choice>
              <mc:Fallback>
                <p:oleObj name="think-cell Folie" r:id="rId3" imgW="247" imgH="24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7651AD-9A2B-7CEE-3944-E12CD6BAD8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08CE29A-BEF6-B64A-CD62-90AD51FF15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" y="0"/>
            <a:ext cx="1219488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394DC1-0B78-E769-5671-0CFC5FF73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376" y="5085184"/>
            <a:ext cx="10515600" cy="504056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  <p:pic>
        <p:nvPicPr>
          <p:cNvPr id="4" name="Picture 4" descr="K:\Forschung\Formatvorlagen\Logos\neu\DKI-Logo_4c.png">
            <a:extLst>
              <a:ext uri="{FF2B5EF4-FFF2-40B4-BE49-F238E27FC236}">
                <a16:creationId xmlns:a16="http://schemas.microsoft.com/office/drawing/2014/main" id="{2AD5FC17-6B25-E6E3-AA4E-46ED6CD6B9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59292"/>
          <a:stretch/>
        </p:blipFill>
        <p:spPr bwMode="auto">
          <a:xfrm>
            <a:off x="11318128" y="71296"/>
            <a:ext cx="808710" cy="56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6">
            <a:extLst>
              <a:ext uri="{FF2B5EF4-FFF2-40B4-BE49-F238E27FC236}">
                <a16:creationId xmlns:a16="http://schemas.microsoft.com/office/drawing/2014/main" id="{46D2DFC2-B7C0-8DCC-3403-6A0B1F9B9EBC}"/>
              </a:ext>
            </a:extLst>
          </p:cNvPr>
          <p:cNvSpPr txBox="1"/>
          <p:nvPr userDrawn="1"/>
        </p:nvSpPr>
        <p:spPr>
          <a:xfrm>
            <a:off x="0" y="6631968"/>
            <a:ext cx="2880568" cy="21873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© DEUTSCHES KRANKENHAUSINSTITUT 2025</a:t>
            </a:r>
          </a:p>
        </p:txBody>
      </p:sp>
    </p:spTree>
    <p:extLst>
      <p:ext uri="{BB962C8B-B14F-4D97-AF65-F5344CB8AC3E}">
        <p14:creationId xmlns:p14="http://schemas.microsoft.com/office/powerpoint/2010/main" val="108428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und Hintergrund blau 2 Überschriften &amp; 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40444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C2F67E-5B27-4BCC-B210-5D7681D95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8C03B2BE-E3E6-581E-619D-8F61AE8D67B3}"/>
              </a:ext>
            </a:extLst>
          </p:cNvPr>
          <p:cNvSpPr/>
          <p:nvPr userDrawn="1"/>
        </p:nvSpPr>
        <p:spPr bwMode="auto">
          <a:xfrm>
            <a:off x="0" y="1155880"/>
            <a:ext cx="12192000" cy="5184576"/>
          </a:xfrm>
          <a:prstGeom prst="rect">
            <a:avLst/>
          </a:prstGeom>
          <a:solidFill>
            <a:srgbClr val="4B8FC8">
              <a:alpha val="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8258057-F380-DCEE-D907-9FE2B99F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01" y="1395844"/>
            <a:ext cx="11609398" cy="469745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3871416-09E1-00A8-9960-2A267413D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3881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1</a:t>
            </a:r>
          </a:p>
        </p:txBody>
      </p:sp>
      <p:sp>
        <p:nvSpPr>
          <p:cNvPr id="5" name="Inhaltsplatzhalter 30">
            <a:extLst>
              <a:ext uri="{FF2B5EF4-FFF2-40B4-BE49-F238E27FC236}">
                <a16:creationId xmlns:a16="http://schemas.microsoft.com/office/drawing/2014/main" id="{191119A7-EEB4-42D2-0C22-BFE916E894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9336" y="628162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  <p:sp>
        <p:nvSpPr>
          <p:cNvPr id="2" name="Textfeld 6">
            <a:extLst>
              <a:ext uri="{FF2B5EF4-FFF2-40B4-BE49-F238E27FC236}">
                <a16:creationId xmlns:a16="http://schemas.microsoft.com/office/drawing/2014/main" id="{8FCC0AB3-00D5-CD2D-6DBD-332B25020C94}"/>
              </a:ext>
            </a:extLst>
          </p:cNvPr>
          <p:cNvSpPr txBox="1"/>
          <p:nvPr userDrawn="1"/>
        </p:nvSpPr>
        <p:spPr>
          <a:xfrm>
            <a:off x="0" y="6631968"/>
            <a:ext cx="2880568" cy="21873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© DEUTSCHES KRANKENHAUSINSTITUT 2025</a:t>
            </a:r>
          </a:p>
        </p:txBody>
      </p:sp>
    </p:spTree>
    <p:extLst>
      <p:ext uri="{BB962C8B-B14F-4D97-AF65-F5344CB8AC3E}">
        <p14:creationId xmlns:p14="http://schemas.microsoft.com/office/powerpoint/2010/main" val="301602554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lau 2 Überschriften &amp; 1 Textf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88763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0970900E-4E1C-5E7B-AEBA-1D12C5AEC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193" y="1412776"/>
            <a:ext cx="11609398" cy="49446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Titel 22">
            <a:extLst>
              <a:ext uri="{FF2B5EF4-FFF2-40B4-BE49-F238E27FC236}">
                <a16:creationId xmlns:a16="http://schemas.microsoft.com/office/drawing/2014/main" id="{FEE78B3C-9913-B53B-7B2A-2DC997B54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153070"/>
            <a:ext cx="10801200" cy="504055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25" name="Inhaltsplatzhalter 30">
            <a:extLst>
              <a:ext uri="{FF2B5EF4-FFF2-40B4-BE49-F238E27FC236}">
                <a16:creationId xmlns:a16="http://schemas.microsoft.com/office/drawing/2014/main" id="{1CAC56B3-C805-DA5B-46DD-0476613E987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2193" y="657125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lau 2 Überschriften &amp; 2 Textfe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730031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78" imgH="377" progId="TCLayout.ActiveDocument.1">
                  <p:embed/>
                </p:oleObj>
              </mc:Choice>
              <mc:Fallback>
                <p:oleObj name="think-cell Folie" r:id="rId3" imgW="378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22">
            <a:extLst>
              <a:ext uri="{FF2B5EF4-FFF2-40B4-BE49-F238E27FC236}">
                <a16:creationId xmlns:a16="http://schemas.microsoft.com/office/drawing/2014/main" id="{139FF861-46FE-05AA-32E9-DDA43184D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352" y="153070"/>
            <a:ext cx="10801200" cy="504055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6" name="Inhaltsplatzhalter 30">
            <a:extLst>
              <a:ext uri="{FF2B5EF4-FFF2-40B4-BE49-F238E27FC236}">
                <a16:creationId xmlns:a16="http://schemas.microsoft.com/office/drawing/2014/main" id="{88F74E43-CE6D-BFDA-FA00-097428A2F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2193" y="657125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317D8E1B-4C4C-DCDA-5E0C-1E4ECF419B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193" y="1412776"/>
            <a:ext cx="5761799" cy="501662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B6E9836-25C0-8330-46A4-71BA0176CD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0016" y="1412776"/>
            <a:ext cx="5684782" cy="501662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lau Hintergrund grau 2 Überschriften &amp; 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40444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C2F67E-5B27-4BCC-B210-5D7681D95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8C03B2BE-E3E6-581E-619D-8F61AE8D67B3}"/>
              </a:ext>
            </a:extLst>
          </p:cNvPr>
          <p:cNvSpPr/>
          <p:nvPr userDrawn="1"/>
        </p:nvSpPr>
        <p:spPr bwMode="auto">
          <a:xfrm>
            <a:off x="0" y="1155880"/>
            <a:ext cx="12192000" cy="51845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8258057-F380-DCEE-D907-9FE2B99F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01" y="1395844"/>
            <a:ext cx="11609398" cy="469745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3871416-09E1-00A8-9960-2A267413D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3881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1</a:t>
            </a:r>
          </a:p>
        </p:txBody>
      </p:sp>
      <p:sp>
        <p:nvSpPr>
          <p:cNvPr id="5" name="Inhaltsplatzhalter 30">
            <a:extLst>
              <a:ext uri="{FF2B5EF4-FFF2-40B4-BE49-F238E27FC236}">
                <a16:creationId xmlns:a16="http://schemas.microsoft.com/office/drawing/2014/main" id="{191119A7-EEB4-42D2-0C22-BFE916E894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9336" y="628162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15760140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und Hintergrund blau 1 Überschrift &amp; 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155778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C2F67E-5B27-4BCC-B210-5D7681D95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8C03B2BE-E3E6-581E-619D-8F61AE8D67B3}"/>
              </a:ext>
            </a:extLst>
          </p:cNvPr>
          <p:cNvSpPr/>
          <p:nvPr userDrawn="1"/>
        </p:nvSpPr>
        <p:spPr bwMode="auto">
          <a:xfrm>
            <a:off x="0" y="908720"/>
            <a:ext cx="12192000" cy="5184576"/>
          </a:xfrm>
          <a:prstGeom prst="rect">
            <a:avLst/>
          </a:prstGeom>
          <a:solidFill>
            <a:srgbClr val="4B8FC8">
              <a:alpha val="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8258057-F380-DCEE-D907-9FE2B99F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193" y="1028702"/>
            <a:ext cx="11609398" cy="494461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D6B236F3-6278-59C2-13F7-CC98C538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59" y="22190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</a:t>
            </a:r>
          </a:p>
        </p:txBody>
      </p:sp>
    </p:spTree>
    <p:extLst>
      <p:ext uri="{BB962C8B-B14F-4D97-AF65-F5344CB8AC3E}">
        <p14:creationId xmlns:p14="http://schemas.microsoft.com/office/powerpoint/2010/main" val="270499637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und Hintergrund blau 2 Überschriften &amp; 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140444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C2F67E-5B27-4BCC-B210-5D7681D95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8C03B2BE-E3E6-581E-619D-8F61AE8D67B3}"/>
              </a:ext>
            </a:extLst>
          </p:cNvPr>
          <p:cNvSpPr/>
          <p:nvPr userDrawn="1"/>
        </p:nvSpPr>
        <p:spPr bwMode="auto">
          <a:xfrm>
            <a:off x="0" y="1155880"/>
            <a:ext cx="12192000" cy="5184576"/>
          </a:xfrm>
          <a:prstGeom prst="rect">
            <a:avLst/>
          </a:prstGeom>
          <a:solidFill>
            <a:srgbClr val="4B8FC8">
              <a:alpha val="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8258057-F380-DCEE-D907-9FE2B99F4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01" y="1395844"/>
            <a:ext cx="11609398" cy="469745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3871416-09E1-00A8-9960-2A267413D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3881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1</a:t>
            </a:r>
          </a:p>
        </p:txBody>
      </p:sp>
      <p:sp>
        <p:nvSpPr>
          <p:cNvPr id="5" name="Inhaltsplatzhalter 30">
            <a:extLst>
              <a:ext uri="{FF2B5EF4-FFF2-40B4-BE49-F238E27FC236}">
                <a16:creationId xmlns:a16="http://schemas.microsoft.com/office/drawing/2014/main" id="{191119A7-EEB4-42D2-0C22-BFE916E894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9336" y="628162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84320920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lau 2 Überschriften &amp; Feld mit kl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6C2F67E-5B27-4BCC-B210-5D7681D95C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7000601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6C2F67E-5B27-4BCC-B210-5D7681D95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6B7BA21C-7053-04C3-82DF-CA264A475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t="-1" r="4580" b="8523"/>
          <a:stretch/>
        </p:blipFill>
        <p:spPr>
          <a:xfrm>
            <a:off x="4246152" y="980728"/>
            <a:ext cx="7695146" cy="5328592"/>
          </a:xfrm>
          <a:prstGeom prst="rect">
            <a:avLst/>
          </a:prstGeom>
        </p:spPr>
      </p:pic>
      <p:sp>
        <p:nvSpPr>
          <p:cNvPr id="4" name="Titel 10">
            <a:extLst>
              <a:ext uri="{FF2B5EF4-FFF2-40B4-BE49-F238E27FC236}">
                <a16:creationId xmlns:a16="http://schemas.microsoft.com/office/drawing/2014/main" id="{FBA9AF14-E8E2-F3C8-97F0-CA4B9B8C6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38815"/>
            <a:ext cx="10515600" cy="470792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kern="0" dirty="0"/>
              <a:t>Überschrift 1</a:t>
            </a:r>
          </a:p>
        </p:txBody>
      </p:sp>
      <p:sp>
        <p:nvSpPr>
          <p:cNvPr id="5" name="Inhaltsplatzhalter 30">
            <a:extLst>
              <a:ext uri="{FF2B5EF4-FFF2-40B4-BE49-F238E27FC236}">
                <a16:creationId xmlns:a16="http://schemas.microsoft.com/office/drawing/2014/main" id="{D13E521F-C51D-7131-85F7-078AF8028E0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9336" y="628162"/>
            <a:ext cx="1080235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4pPr marL="1371600" indent="0">
              <a:buFontTx/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D955623-FB79-CA02-4715-2D1AFF285F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5" y="1268760"/>
            <a:ext cx="7344817" cy="516063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588611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B650600-A61D-4F57-9B6D-6B644E67461A}"/>
              </a:ext>
            </a:extLst>
          </p:cNvPr>
          <p:cNvGraphicFramePr>
            <a:graphicFrameLocks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30539340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B650600-A61D-4F57-9B6D-6B644E674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 userDrawn="1"/>
        </p:nvSpPr>
        <p:spPr bwMode="auto">
          <a:xfrm>
            <a:off x="0" y="0"/>
            <a:ext cx="11906251" cy="114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/>
          </a:p>
        </p:txBody>
      </p:sp>
      <p:pic>
        <p:nvPicPr>
          <p:cNvPr id="2056" name="Picture 4" descr="K:\Forschung\Formatvorlagen\Logos\neu\DKI-Logo_4c.png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8784299" y="692697"/>
            <a:ext cx="3147904" cy="89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 userDrawn="1"/>
        </p:nvSpPr>
        <p:spPr bwMode="auto">
          <a:xfrm>
            <a:off x="0" y="0"/>
            <a:ext cx="12192000" cy="468000"/>
          </a:xfrm>
          <a:prstGeom prst="rect">
            <a:avLst/>
          </a:prstGeom>
          <a:solidFill>
            <a:srgbClr val="0079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A71E9BF-E0BB-4959-8A8D-FC002D0813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" y="1898506"/>
            <a:ext cx="7627179" cy="494928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44851D3-DCE5-E311-9816-27646C7C7AAD}"/>
              </a:ext>
            </a:extLst>
          </p:cNvPr>
          <p:cNvSpPr/>
          <p:nvPr userDrawn="1"/>
        </p:nvSpPr>
        <p:spPr bwMode="auto">
          <a:xfrm>
            <a:off x="4992" y="2346020"/>
            <a:ext cx="12182016" cy="2739164"/>
          </a:xfrm>
          <a:prstGeom prst="rect">
            <a:avLst/>
          </a:prstGeom>
          <a:solidFill>
            <a:srgbClr val="99CC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</p:sldLayoutIdLst>
  <p:transition>
    <p:wipe dir="r"/>
  </p:transition>
  <p:hf hdr="0" ftr="0" dt="0"/>
  <p:txStyles>
    <p:titleStyle>
      <a:lvl1pPr algn="l" rtl="0" eaLnBrk="0" fontAlgn="base" hangingPunct="0">
        <a:spcBef>
          <a:spcPts val="120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 b="1">
          <a:solidFill>
            <a:srgbClr val="262673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62673"/>
          </a:solidFill>
          <a:latin typeface="+mn-lt"/>
        </a:defRPr>
      </a:lvl2pPr>
      <a:lvl3pPr marL="1142971" indent="-228594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400" b="1">
          <a:solidFill>
            <a:srgbClr val="262673"/>
          </a:solidFill>
          <a:latin typeface="+mn-lt"/>
        </a:defRPr>
      </a:lvl3pPr>
      <a:lvl4pPr marL="1600160" indent="-228594" algn="l" rtl="0" eaLnBrk="0" fontAlgn="base" hangingPunct="0">
        <a:spcBef>
          <a:spcPct val="50000"/>
        </a:spcBef>
        <a:spcAft>
          <a:spcPct val="0"/>
        </a:spcAft>
        <a:buChar char="-"/>
        <a:defRPr sz="2000" b="1">
          <a:solidFill>
            <a:srgbClr val="262673"/>
          </a:solidFill>
          <a:latin typeface="+mn-lt"/>
        </a:defRPr>
      </a:lvl4pPr>
      <a:lvl5pPr marL="2057349" indent="-228594" algn="l" rtl="0" eaLnBrk="0" fontAlgn="base" hangingPunct="0">
        <a:spcBef>
          <a:spcPct val="50000"/>
        </a:spcBef>
        <a:spcAft>
          <a:spcPct val="0"/>
        </a:spcAft>
        <a:buChar char="-"/>
        <a:defRPr sz="2000" b="1">
          <a:solidFill>
            <a:srgbClr val="262673"/>
          </a:solidFill>
          <a:latin typeface="+mn-lt"/>
        </a:defRPr>
      </a:lvl5pPr>
      <a:lvl6pPr marL="2514537" indent="-228594" algn="l" rtl="0" fontAlgn="base">
        <a:spcBef>
          <a:spcPct val="50000"/>
        </a:spcBef>
        <a:spcAft>
          <a:spcPct val="0"/>
        </a:spcAft>
        <a:buChar char="-"/>
        <a:defRPr sz="2000" b="1">
          <a:solidFill>
            <a:srgbClr val="333399"/>
          </a:solidFill>
          <a:latin typeface="+mn-lt"/>
        </a:defRPr>
      </a:lvl6pPr>
      <a:lvl7pPr marL="2971726" indent="-228594" algn="l" rtl="0" fontAlgn="base">
        <a:spcBef>
          <a:spcPct val="50000"/>
        </a:spcBef>
        <a:spcAft>
          <a:spcPct val="0"/>
        </a:spcAft>
        <a:buChar char="-"/>
        <a:defRPr sz="2000" b="1">
          <a:solidFill>
            <a:srgbClr val="333399"/>
          </a:solidFill>
          <a:latin typeface="+mn-lt"/>
        </a:defRPr>
      </a:lvl7pPr>
      <a:lvl8pPr marL="3428914" indent="-228594" algn="l" rtl="0" fontAlgn="base">
        <a:spcBef>
          <a:spcPct val="50000"/>
        </a:spcBef>
        <a:spcAft>
          <a:spcPct val="0"/>
        </a:spcAft>
        <a:buChar char="-"/>
        <a:defRPr sz="2000" b="1">
          <a:solidFill>
            <a:srgbClr val="333399"/>
          </a:solidFill>
          <a:latin typeface="+mn-lt"/>
        </a:defRPr>
      </a:lvl8pPr>
      <a:lvl9pPr marL="3886103" indent="-228594" algn="l" rtl="0" fontAlgn="base">
        <a:spcBef>
          <a:spcPct val="50000"/>
        </a:spcBef>
        <a:spcAft>
          <a:spcPct val="0"/>
        </a:spcAft>
        <a:buChar char="-"/>
        <a:defRPr sz="2000" b="1">
          <a:solidFill>
            <a:srgbClr val="333399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7781BDCD-B092-F5E4-2E27-4ECD0F345A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66604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47" imgH="246" progId="TCLayout.ActiveDocument.1">
                  <p:embed/>
                </p:oleObj>
              </mc:Choice>
              <mc:Fallback>
                <p:oleObj name="think-cell Folie" r:id="rId5" imgW="247" imgH="246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81BDCD-B092-F5E4-2E27-4ECD0F345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A41F8A4E-B617-A970-E6CA-81B6CA1B3F13}"/>
              </a:ext>
            </a:extLst>
          </p:cNvPr>
          <p:cNvSpPr/>
          <p:nvPr userDrawn="1"/>
        </p:nvSpPr>
        <p:spPr bwMode="auto">
          <a:xfrm>
            <a:off x="0" y="4653136"/>
            <a:ext cx="12192000" cy="144016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4" descr="K:\Forschung\Formatvorlagen\Logos\neu\DKI-Logo_4c.png">
            <a:extLst>
              <a:ext uri="{FF2B5EF4-FFF2-40B4-BE49-F238E27FC236}">
                <a16:creationId xmlns:a16="http://schemas.microsoft.com/office/drawing/2014/main" id="{CE73F548-9203-9495-BBAD-6C55773E596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duotone>
              <a:srgbClr val="C6C7C8">
                <a:shade val="45000"/>
                <a:satMod val="135000"/>
              </a:srgbClr>
              <a:prstClr val="white"/>
            </a:duotone>
          </a:blip>
          <a:srcRect r="59292"/>
          <a:stretch/>
        </p:blipFill>
        <p:spPr bwMode="auto">
          <a:xfrm>
            <a:off x="11318128" y="71296"/>
            <a:ext cx="808710" cy="56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D250B7F-E84F-48FB-A248-4B1A339B2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59" b="8179"/>
          <a:stretch/>
        </p:blipFill>
        <p:spPr bwMode="auto">
          <a:xfrm>
            <a:off x="10128448" y="158967"/>
            <a:ext cx="1180465" cy="996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239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3" r:id="rId1"/>
    <p:sldLayoutId id="21474853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769B6A7-6EEB-44A8-AF6D-1CEDDC81E2BC}"/>
              </a:ext>
            </a:extLst>
          </p:cNvPr>
          <p:cNvGraphicFramePr>
            <a:graphicFrameLocks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35760261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347" imgH="348" progId="TCLayout.ActiveDocument.1">
                  <p:embed/>
                </p:oleObj>
              </mc:Choice>
              <mc:Fallback>
                <p:oleObj name="think-cell Folie" r:id="rId18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 userDrawn="1"/>
        </p:nvSpPr>
        <p:spPr bwMode="auto">
          <a:xfrm>
            <a:off x="0" y="0"/>
            <a:ext cx="11906251" cy="114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9C825E-1413-48C2-81E6-FE0C300E0D0E}"/>
              </a:ext>
            </a:extLst>
          </p:cNvPr>
          <p:cNvSpPr/>
          <p:nvPr userDrawn="1"/>
        </p:nvSpPr>
        <p:spPr bwMode="auto">
          <a:xfrm>
            <a:off x="10896533" y="6453336"/>
            <a:ext cx="1295467" cy="288000"/>
          </a:xfrm>
          <a:prstGeom prst="rect">
            <a:avLst/>
          </a:prstGeom>
          <a:solidFill>
            <a:srgbClr val="ECE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73A2C4-DB8C-4CF7-9966-D85F2BADE692}"/>
              </a:ext>
            </a:extLst>
          </p:cNvPr>
          <p:cNvSpPr/>
          <p:nvPr userDrawn="1"/>
        </p:nvSpPr>
        <p:spPr>
          <a:xfrm>
            <a:off x="11142052" y="6443448"/>
            <a:ext cx="511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E2E79B-88B7-4205-A6CC-D3C7687B455F}" type="slidenum">
              <a:rPr lang="de-DE" sz="1400" b="0" kern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/>
              <a:t>‹Nr.›</a:t>
            </a:fld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B90AA75C-904D-EFC1-2FBE-AF4D71C4EE0B}"/>
              </a:ext>
            </a:extLst>
          </p:cNvPr>
          <p:cNvSpPr txBox="1"/>
          <p:nvPr userDrawn="1"/>
        </p:nvSpPr>
        <p:spPr>
          <a:xfrm>
            <a:off x="0" y="6631968"/>
            <a:ext cx="2880568" cy="218735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© DEUTSCHES </a:t>
            </a:r>
            <a:r>
              <a:rPr lang="de-DE" sz="600">
                <a:latin typeface="Calibri" panose="020F0502020204030204" pitchFamily="34" charset="0"/>
                <a:cs typeface="Calibri" panose="020F0502020204030204" pitchFamily="34" charset="0"/>
              </a:rPr>
              <a:t>KRANKENHAUSINSTITUT 2025</a:t>
            </a:r>
            <a:endParaRPr lang="de-DE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K:\Forschung\Formatvorlagen\Logos\neu\DKI-Logo_4c.png">
            <a:extLst>
              <a:ext uri="{FF2B5EF4-FFF2-40B4-BE49-F238E27FC236}">
                <a16:creationId xmlns:a16="http://schemas.microsoft.com/office/drawing/2014/main" id="{4C8A4A06-3CAA-70F0-CAA0-82144924CE2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 cstate="print">
            <a:duotone>
              <a:srgbClr val="C6C7C8">
                <a:shade val="45000"/>
                <a:satMod val="135000"/>
              </a:srgbClr>
              <a:prstClr val="white"/>
            </a:duotone>
          </a:blip>
          <a:srcRect r="59292"/>
          <a:stretch/>
        </p:blipFill>
        <p:spPr bwMode="auto">
          <a:xfrm>
            <a:off x="11318128" y="71296"/>
            <a:ext cx="808710" cy="56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72" r:id="rId2"/>
    <p:sldLayoutId id="2147485326" r:id="rId3"/>
    <p:sldLayoutId id="2147485320" r:id="rId4"/>
    <p:sldLayoutId id="2147485327" r:id="rId5"/>
    <p:sldLayoutId id="2147485332" r:id="rId6"/>
    <p:sldLayoutId id="2147485321" r:id="rId7"/>
    <p:sldLayoutId id="2147485333" r:id="rId8"/>
    <p:sldLayoutId id="2147485319" r:id="rId9"/>
    <p:sldLayoutId id="2147485329" r:id="rId10"/>
    <p:sldLayoutId id="2147485328" r:id="rId11"/>
    <p:sldLayoutId id="2147485322" r:id="rId12"/>
    <p:sldLayoutId id="2147485323" r:id="rId13"/>
    <p:sldLayoutId id="2147485330" r:id="rId14"/>
    <p:sldLayoutId id="2147485331" r:id="rId15"/>
  </p:sldLayoutIdLst>
  <p:transition>
    <p:wipe dir="r"/>
  </p:transition>
  <p:hf hdr="0" ftr="0" dt="0"/>
  <p:txStyles>
    <p:titleStyle>
      <a:lvl1pPr algn="l" rtl="0" eaLnBrk="1" fontAlgn="base" hangingPunct="1">
        <a:spcBef>
          <a:spcPts val="120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ts val="120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ts val="120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ts val="120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ts val="120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>
            <a:lumMod val="75000"/>
          </a:schemeClr>
        </a:buClr>
        <a:buFont typeface="Wingdings" pitchFamily="2" charset="2"/>
        <a:buChar char="§"/>
        <a:defRPr lang="de-DE" sz="2400" b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tx1">
            <a:lumMod val="75000"/>
          </a:schemeClr>
        </a:buClr>
        <a:buFont typeface="Wingdings" pitchFamily="2" charset="2"/>
        <a:buChar char="§"/>
        <a:defRPr lang="de-DE" sz="2000" b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>
            <a:lumMod val="75000"/>
          </a:schemeClr>
        </a:buClr>
        <a:buFont typeface="Wingdings" pitchFamily="2" charset="2"/>
        <a:buChar char="§"/>
        <a:defRPr lang="de-DE" sz="1800" b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chemeClr val="tx1">
            <a:lumMod val="75000"/>
          </a:schemeClr>
        </a:buClr>
        <a:buFont typeface="Wingdings" pitchFamily="2" charset="2"/>
        <a:buChar char="§"/>
        <a:defRPr lang="de-DE" sz="1600" b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lr>
          <a:schemeClr val="tx1">
            <a:lumMod val="75000"/>
          </a:schemeClr>
        </a:buClr>
        <a:buFont typeface="Wingdings" pitchFamily="2" charset="2"/>
        <a:buChar char="§"/>
        <a:defRPr lang="de-DE" sz="1400" b="0" dirty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-"/>
        <a:defRPr sz="2000" b="1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-"/>
        <a:defRPr sz="2000" b="1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-"/>
        <a:defRPr sz="2000" b="1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-"/>
        <a:defRPr sz="2000" b="1">
          <a:solidFill>
            <a:srgbClr val="3333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chart" Target="../charts/chart1.xml"/><Relationship Id="rId2" Type="http://schemas.openxmlformats.org/officeDocument/2006/relationships/tags" Target="../tags/tag24.xml"/><Relationship Id="rId16" Type="http://schemas.openxmlformats.org/officeDocument/2006/relationships/image" Target="../media/image4.emf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oleObject" Target="../embeddings/oleObject21.bin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image" Target="../media/image10.emf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oleObject" Target="../embeddings/oleObject30.bin"/><Relationship Id="rId2" Type="http://schemas.openxmlformats.org/officeDocument/2006/relationships/tags" Target="../tags/tag215.xml"/><Relationship Id="rId16" Type="http://schemas.openxmlformats.org/officeDocument/2006/relationships/slideLayout" Target="../slideLayouts/slideLayout8.xml"/><Relationship Id="rId20" Type="http://schemas.openxmlformats.org/officeDocument/2006/relationships/chart" Target="../charts/chart11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10" Type="http://schemas.openxmlformats.org/officeDocument/2006/relationships/tags" Target="../tags/tag223.xml"/><Relationship Id="rId19" Type="http://schemas.openxmlformats.org/officeDocument/2006/relationships/chart" Target="../charts/chart10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image" Target="../media/image10.emf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oleObject" Target="../embeddings/oleObject31.bin"/><Relationship Id="rId2" Type="http://schemas.openxmlformats.org/officeDocument/2006/relationships/tags" Target="../tags/tag230.xml"/><Relationship Id="rId16" Type="http://schemas.openxmlformats.org/officeDocument/2006/relationships/slideLayout" Target="../slideLayouts/slideLayout8.xml"/><Relationship Id="rId20" Type="http://schemas.openxmlformats.org/officeDocument/2006/relationships/chart" Target="../charts/chart13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10" Type="http://schemas.openxmlformats.org/officeDocument/2006/relationships/tags" Target="../tags/tag238.xml"/><Relationship Id="rId19" Type="http://schemas.openxmlformats.org/officeDocument/2006/relationships/chart" Target="../charts/chart12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image" Target="../media/image10.emf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oleObject" Target="../embeddings/oleObject32.bin"/><Relationship Id="rId2" Type="http://schemas.openxmlformats.org/officeDocument/2006/relationships/tags" Target="../tags/tag245.xml"/><Relationship Id="rId16" Type="http://schemas.openxmlformats.org/officeDocument/2006/relationships/slideLayout" Target="../slideLayouts/slideLayout8.xml"/><Relationship Id="rId20" Type="http://schemas.openxmlformats.org/officeDocument/2006/relationships/chart" Target="../charts/chart1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10" Type="http://schemas.openxmlformats.org/officeDocument/2006/relationships/tags" Target="../tags/tag253.xml"/><Relationship Id="rId19" Type="http://schemas.openxmlformats.org/officeDocument/2006/relationships/chart" Target="../charts/chart14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chart" Target="../charts/chart2.xml"/><Relationship Id="rId2" Type="http://schemas.openxmlformats.org/officeDocument/2006/relationships/tags" Target="../tags/tag37.xml"/><Relationship Id="rId16" Type="http://schemas.openxmlformats.org/officeDocument/2006/relationships/image" Target="../media/image4.emf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oleObject" Target="../embeddings/oleObject22.bin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4.emf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oleObject" Target="../embeddings/oleObject23.bin"/><Relationship Id="rId2" Type="http://schemas.openxmlformats.org/officeDocument/2006/relationships/tags" Target="../tags/tag50.xml"/><Relationship Id="rId16" Type="http://schemas.openxmlformats.org/officeDocument/2006/relationships/slideLayout" Target="../slideLayouts/slideLayout8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19" Type="http://schemas.openxmlformats.org/officeDocument/2006/relationships/chart" Target="../charts/chart3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2" Type="http://schemas.openxmlformats.org/officeDocument/2006/relationships/tags" Target="../tags/tag65.xml"/><Relationship Id="rId16" Type="http://schemas.openxmlformats.org/officeDocument/2006/relationships/chart" Target="../charts/chart4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image" Target="../media/image4.emf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21" Type="http://schemas.openxmlformats.org/officeDocument/2006/relationships/oleObject" Target="../embeddings/oleObject25.bin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chart" Target="../charts/chart7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slideLayout" Target="../slideLayouts/slideLayout8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chart" Target="../charts/chart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chart" Target="../charts/chart5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5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21.xml"/><Relationship Id="rId21" Type="http://schemas.openxmlformats.org/officeDocument/2006/relationships/tags" Target="../tags/tag116.xml"/><Relationship Id="rId42" Type="http://schemas.openxmlformats.org/officeDocument/2006/relationships/tags" Target="../tags/tag137.xml"/><Relationship Id="rId47" Type="http://schemas.openxmlformats.org/officeDocument/2006/relationships/tags" Target="../tags/tag142.xml"/><Relationship Id="rId63" Type="http://schemas.openxmlformats.org/officeDocument/2006/relationships/tags" Target="../tags/tag158.xml"/><Relationship Id="rId68" Type="http://schemas.openxmlformats.org/officeDocument/2006/relationships/tags" Target="../tags/tag163.xml"/><Relationship Id="rId84" Type="http://schemas.openxmlformats.org/officeDocument/2006/relationships/tags" Target="../tags/tag179.xml"/><Relationship Id="rId89" Type="http://schemas.openxmlformats.org/officeDocument/2006/relationships/tags" Target="../tags/tag184.xml"/><Relationship Id="rId7" Type="http://schemas.openxmlformats.org/officeDocument/2006/relationships/tags" Target="../tags/tag102.xml"/><Relationship Id="rId71" Type="http://schemas.openxmlformats.org/officeDocument/2006/relationships/tags" Target="../tags/tag166.xml"/><Relationship Id="rId92" Type="http://schemas.openxmlformats.org/officeDocument/2006/relationships/tags" Target="../tags/tag187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07" Type="http://schemas.openxmlformats.org/officeDocument/2006/relationships/image" Target="../media/image10.emf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tags" Target="../tags/tag140.xml"/><Relationship Id="rId53" Type="http://schemas.openxmlformats.org/officeDocument/2006/relationships/tags" Target="../tags/tag148.xml"/><Relationship Id="rId58" Type="http://schemas.openxmlformats.org/officeDocument/2006/relationships/tags" Target="../tags/tag153.xml"/><Relationship Id="rId66" Type="http://schemas.openxmlformats.org/officeDocument/2006/relationships/tags" Target="../tags/tag161.xml"/><Relationship Id="rId74" Type="http://schemas.openxmlformats.org/officeDocument/2006/relationships/tags" Target="../tags/tag169.xml"/><Relationship Id="rId79" Type="http://schemas.openxmlformats.org/officeDocument/2006/relationships/tags" Target="../tags/tag174.xml"/><Relationship Id="rId87" Type="http://schemas.openxmlformats.org/officeDocument/2006/relationships/tags" Target="../tags/tag182.xml"/><Relationship Id="rId102" Type="http://schemas.openxmlformats.org/officeDocument/2006/relationships/tags" Target="../tags/tag197.xml"/><Relationship Id="rId5" Type="http://schemas.openxmlformats.org/officeDocument/2006/relationships/tags" Target="../tags/tag100.xml"/><Relationship Id="rId61" Type="http://schemas.openxmlformats.org/officeDocument/2006/relationships/tags" Target="../tags/tag156.xml"/><Relationship Id="rId82" Type="http://schemas.openxmlformats.org/officeDocument/2006/relationships/tags" Target="../tags/tag177.xml"/><Relationship Id="rId90" Type="http://schemas.openxmlformats.org/officeDocument/2006/relationships/tags" Target="../tags/tag185.xml"/><Relationship Id="rId95" Type="http://schemas.openxmlformats.org/officeDocument/2006/relationships/tags" Target="../tags/tag190.xml"/><Relationship Id="rId19" Type="http://schemas.openxmlformats.org/officeDocument/2006/relationships/tags" Target="../tags/tag11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tags" Target="../tags/tag138.xml"/><Relationship Id="rId48" Type="http://schemas.openxmlformats.org/officeDocument/2006/relationships/tags" Target="../tags/tag143.xml"/><Relationship Id="rId56" Type="http://schemas.openxmlformats.org/officeDocument/2006/relationships/tags" Target="../tags/tag151.xml"/><Relationship Id="rId64" Type="http://schemas.openxmlformats.org/officeDocument/2006/relationships/tags" Target="../tags/tag159.xml"/><Relationship Id="rId69" Type="http://schemas.openxmlformats.org/officeDocument/2006/relationships/tags" Target="../tags/tag164.xml"/><Relationship Id="rId77" Type="http://schemas.openxmlformats.org/officeDocument/2006/relationships/tags" Target="../tags/tag172.xml"/><Relationship Id="rId100" Type="http://schemas.openxmlformats.org/officeDocument/2006/relationships/tags" Target="../tags/tag195.xml"/><Relationship Id="rId105" Type="http://schemas.openxmlformats.org/officeDocument/2006/relationships/slideLayout" Target="../slideLayouts/slideLayout8.xml"/><Relationship Id="rId8" Type="http://schemas.openxmlformats.org/officeDocument/2006/relationships/tags" Target="../tags/tag103.xml"/><Relationship Id="rId51" Type="http://schemas.openxmlformats.org/officeDocument/2006/relationships/tags" Target="../tags/tag146.xml"/><Relationship Id="rId72" Type="http://schemas.openxmlformats.org/officeDocument/2006/relationships/tags" Target="../tags/tag167.xml"/><Relationship Id="rId80" Type="http://schemas.openxmlformats.org/officeDocument/2006/relationships/tags" Target="../tags/tag175.xml"/><Relationship Id="rId85" Type="http://schemas.openxmlformats.org/officeDocument/2006/relationships/tags" Target="../tags/tag180.xml"/><Relationship Id="rId93" Type="http://schemas.openxmlformats.org/officeDocument/2006/relationships/tags" Target="../tags/tag188.xml"/><Relationship Id="rId98" Type="http://schemas.openxmlformats.org/officeDocument/2006/relationships/tags" Target="../tags/tag193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tags" Target="../tags/tag141.xml"/><Relationship Id="rId59" Type="http://schemas.openxmlformats.org/officeDocument/2006/relationships/tags" Target="../tags/tag154.xml"/><Relationship Id="rId67" Type="http://schemas.openxmlformats.org/officeDocument/2006/relationships/tags" Target="../tags/tag162.xml"/><Relationship Id="rId103" Type="http://schemas.openxmlformats.org/officeDocument/2006/relationships/tags" Target="../tags/tag198.xml"/><Relationship Id="rId108" Type="http://schemas.openxmlformats.org/officeDocument/2006/relationships/chart" Target="../charts/chart8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54" Type="http://schemas.openxmlformats.org/officeDocument/2006/relationships/tags" Target="../tags/tag149.xml"/><Relationship Id="rId62" Type="http://schemas.openxmlformats.org/officeDocument/2006/relationships/tags" Target="../tags/tag157.xml"/><Relationship Id="rId70" Type="http://schemas.openxmlformats.org/officeDocument/2006/relationships/tags" Target="../tags/tag165.xml"/><Relationship Id="rId75" Type="http://schemas.openxmlformats.org/officeDocument/2006/relationships/tags" Target="../tags/tag170.xml"/><Relationship Id="rId83" Type="http://schemas.openxmlformats.org/officeDocument/2006/relationships/tags" Target="../tags/tag178.xml"/><Relationship Id="rId88" Type="http://schemas.openxmlformats.org/officeDocument/2006/relationships/tags" Target="../tags/tag183.xml"/><Relationship Id="rId91" Type="http://schemas.openxmlformats.org/officeDocument/2006/relationships/tags" Target="../tags/tag186.xml"/><Relationship Id="rId96" Type="http://schemas.openxmlformats.org/officeDocument/2006/relationships/tags" Target="../tags/tag191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tags" Target="../tags/tag144.xml"/><Relationship Id="rId57" Type="http://schemas.openxmlformats.org/officeDocument/2006/relationships/tags" Target="../tags/tag152.xml"/><Relationship Id="rId106" Type="http://schemas.openxmlformats.org/officeDocument/2006/relationships/oleObject" Target="../embeddings/oleObject27.bin"/><Relationship Id="rId10" Type="http://schemas.openxmlformats.org/officeDocument/2006/relationships/tags" Target="../tags/tag105.xml"/><Relationship Id="rId31" Type="http://schemas.openxmlformats.org/officeDocument/2006/relationships/tags" Target="../tags/tag126.xml"/><Relationship Id="rId44" Type="http://schemas.openxmlformats.org/officeDocument/2006/relationships/tags" Target="../tags/tag139.xml"/><Relationship Id="rId52" Type="http://schemas.openxmlformats.org/officeDocument/2006/relationships/tags" Target="../tags/tag147.xml"/><Relationship Id="rId60" Type="http://schemas.openxmlformats.org/officeDocument/2006/relationships/tags" Target="../tags/tag155.xml"/><Relationship Id="rId65" Type="http://schemas.openxmlformats.org/officeDocument/2006/relationships/tags" Target="../tags/tag160.xml"/><Relationship Id="rId73" Type="http://schemas.openxmlformats.org/officeDocument/2006/relationships/tags" Target="../tags/tag168.xml"/><Relationship Id="rId78" Type="http://schemas.openxmlformats.org/officeDocument/2006/relationships/tags" Target="../tags/tag173.xml"/><Relationship Id="rId81" Type="http://schemas.openxmlformats.org/officeDocument/2006/relationships/tags" Target="../tags/tag176.xml"/><Relationship Id="rId86" Type="http://schemas.openxmlformats.org/officeDocument/2006/relationships/tags" Target="../tags/tag181.xml"/><Relationship Id="rId94" Type="http://schemas.openxmlformats.org/officeDocument/2006/relationships/tags" Target="../tags/tag189.xml"/><Relationship Id="rId99" Type="http://schemas.openxmlformats.org/officeDocument/2006/relationships/tags" Target="../tags/tag194.xml"/><Relationship Id="rId101" Type="http://schemas.openxmlformats.org/officeDocument/2006/relationships/tags" Target="../tags/tag196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39" Type="http://schemas.openxmlformats.org/officeDocument/2006/relationships/tags" Target="../tags/tag134.xml"/><Relationship Id="rId34" Type="http://schemas.openxmlformats.org/officeDocument/2006/relationships/tags" Target="../tags/tag129.xml"/><Relationship Id="rId50" Type="http://schemas.openxmlformats.org/officeDocument/2006/relationships/tags" Target="../tags/tag145.xml"/><Relationship Id="rId55" Type="http://schemas.openxmlformats.org/officeDocument/2006/relationships/tags" Target="../tags/tag150.xml"/><Relationship Id="rId76" Type="http://schemas.openxmlformats.org/officeDocument/2006/relationships/tags" Target="../tags/tag171.xml"/><Relationship Id="rId97" Type="http://schemas.openxmlformats.org/officeDocument/2006/relationships/tags" Target="../tags/tag192.xml"/><Relationship Id="rId104" Type="http://schemas.openxmlformats.org/officeDocument/2006/relationships/tags" Target="../tags/tag19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chart" Target="../charts/chart9.xml"/><Relationship Id="rId2" Type="http://schemas.openxmlformats.org/officeDocument/2006/relationships/tags" Target="../tags/tag201.xml"/><Relationship Id="rId16" Type="http://schemas.openxmlformats.org/officeDocument/2006/relationships/image" Target="../media/image10.emf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oleObject" Target="../embeddings/oleObject28.bin"/><Relationship Id="rId10" Type="http://schemas.openxmlformats.org/officeDocument/2006/relationships/tags" Target="../tags/tag209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3.xml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B7488-B4E5-8C05-F99C-CD4980E80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66E28AA5-27CF-1787-81F8-4393E60CA00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1284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247" imgH="246" progId="TCLayout.ActiveDocument.1">
                  <p:embed/>
                </p:oleObj>
              </mc:Choice>
              <mc:Fallback>
                <p:oleObj name="think-cell Folie" r:id="rId15" imgW="247" imgH="24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8290EA-E7B2-DABA-EFAA-4D6829D648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C2188736-2799-607D-8B64-A8F66A21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Abbildung 1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6F6DFD6-F355-237C-0B5B-59911E59D4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336" y="628162"/>
            <a:ext cx="12072664" cy="431800"/>
          </a:xfrm>
        </p:spPr>
        <p:txBody>
          <a:bodyPr/>
          <a:lstStyle/>
          <a:p>
            <a:r>
              <a:rPr lang="de-DE" sz="1800" dirty="0"/>
              <a:t>1. Krankenhausausgaben sind seit 2010 unterproportional gestiegen</a:t>
            </a:r>
          </a:p>
        </p:txBody>
      </p:sp>
      <p:graphicFrame>
        <p:nvGraphicFramePr>
          <p:cNvPr id="256" name="Chart 3">
            <a:extLst>
              <a:ext uri="{FF2B5EF4-FFF2-40B4-BE49-F238E27FC236}">
                <a16:creationId xmlns:a16="http://schemas.microsoft.com/office/drawing/2014/main" id="{6FE9CB47-39C0-059D-544B-8BBED59FEC2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967631"/>
              </p:ext>
            </p:extLst>
          </p:nvPr>
        </p:nvGraphicFramePr>
        <p:xfrm>
          <a:off x="3409950" y="1598613"/>
          <a:ext cx="4722813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4EDFD484-6C37-E6C7-5F04-8061F1AB5A5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508125" y="2082800"/>
            <a:ext cx="13081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2F2CC33C-42AB-488C-BABF-340EC7E9A13A}" type="datetime'Ü''''''b''r''''ig''e'''' L''''''ei''s''''''tu''''n''g''e''''n'">
              <a:rPr lang="de-DE" altLang="en-US" sz="1400" smtClean="0">
                <a:latin typeface="+mn-lt"/>
              </a:rPr>
              <a:pPr/>
              <a:t>Übrige Leistungen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19907B4-748D-3993-CBB9-6DDC9A1C993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08124" y="2651125"/>
            <a:ext cx="14414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FD703BAB-7B45-4D2C-B6BE-AFB79BEBAFD5}" type="datetime'''Hei''''''''l''- u''''n''d Hil''fsmi''t''t''e''''''''l'''">
              <a:rPr lang="de-DE" altLang="en-US" sz="1400" smtClean="0">
                <a:latin typeface="+mn-lt"/>
              </a:rPr>
              <a:pPr/>
              <a:t>Heil- und Hilfsmittel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1890DF20-B62F-51F7-6BBD-3A6BFD0CB27F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508126" y="3219450"/>
            <a:ext cx="107791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9ABFFBFF-9FD5-44EA-9DEC-C0FED92901DE}" type="datetime'GK''''''V i''''''''''n''''sgesa''m''''''t'''">
              <a:rPr lang="de-DE" altLang="en-US" sz="1400" smtClean="0">
                <a:latin typeface="+mn-lt"/>
              </a:rPr>
              <a:pPr/>
              <a:t>GKV insgesamt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0BF0F57-8AA5-AA44-532F-124477DFA191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508125" y="4354513"/>
            <a:ext cx="15398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9D632455-82EA-4AF0-8269-FD53F4C1F40E}" type="datetime'Ä''r''zt''l''i''''ch''e'' ''Beha''n''''''d''l''u''n''''g'''">
              <a:rPr lang="de-DE" altLang="en-US" sz="1400" smtClean="0">
                <a:latin typeface="+mn-lt"/>
              </a:rPr>
              <a:pPr/>
              <a:t>Ärztliche Behandlung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77" name="Rechteck 176">
            <a:extLst>
              <a:ext uri="{FF2B5EF4-FFF2-40B4-BE49-F238E27FC236}">
                <a16:creationId xmlns:a16="http://schemas.microsoft.com/office/drawing/2014/main" id="{95FA022C-A42F-50CE-6B27-220116DF94AC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1508125" y="4922838"/>
            <a:ext cx="18669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fld id="{EFAC2338-C256-48F7-89D5-09EDD7BD2951}" type="datetime'K''ra''''''''''n''''k''enha''u''s''be''ha''''ndlu''n''''g '">
              <a:rPr lang="de-DE" altLang="en-US" sz="1400" b="1" smtClean="0">
                <a:effectLst/>
                <a:latin typeface="+mn-lt"/>
                <a:sym typeface="+mn-lt"/>
              </a:rPr>
              <a:pPr marR="0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tabLst/>
              </a:pPr>
              <a:t>Krankenhausbehandlung </a:t>
            </a:fld>
            <a:endParaRPr kumimoji="0" lang="de-DE" sz="1400" b="1" i="0" strike="noStrike" cap="none" normalizeH="0" baseline="0" dirty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78" name="Rechteck 177">
            <a:extLst>
              <a:ext uri="{FF2B5EF4-FFF2-40B4-BE49-F238E27FC236}">
                <a16:creationId xmlns:a16="http://schemas.microsoft.com/office/drawing/2014/main" id="{25537511-F572-35B2-89CB-E4567D44B8AB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508125" y="5491163"/>
            <a:ext cx="16192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fld id="{D703E933-9EF5-4119-91B9-18D00223B78F}" type="datetime'''''Za''hna''r''z''t'''' ''&amp; Z''ah''n''''''''e''r''sat''''z'">
              <a:rPr lang="de-DE" altLang="en-US" sz="1400" smtClean="0">
                <a:effectLst/>
                <a:latin typeface="+mn-lt"/>
                <a:sym typeface="+mn-lt"/>
              </a:rPr>
              <a:pPr marR="0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tabLst/>
              </a:pPr>
              <a:t>Zahnarzt &amp; Zahnersatz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250" name="Rechteck 249">
            <a:extLst>
              <a:ext uri="{FF2B5EF4-FFF2-40B4-BE49-F238E27FC236}">
                <a16:creationId xmlns:a16="http://schemas.microsoft.com/office/drawing/2014/main" id="{A4987E2E-A0B6-962D-5387-3BE169F78DD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508125" y="3786188"/>
            <a:ext cx="88741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C7D4823C-E420-406A-AF4F-771A8642F0B5}" type="datetime'Ar''''''''''''''''''''''''z''''''ne''''im''it''t''''''e''l'">
              <a:rPr lang="de-DE" altLang="en-US" sz="1400" smtClean="0">
                <a:latin typeface="+mn-lt"/>
              </a:rPr>
              <a:pPr/>
              <a:t>Arzneimittel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90" name="Rechteck 189">
            <a:extLst>
              <a:ext uri="{FF2B5EF4-FFF2-40B4-BE49-F238E27FC236}">
                <a16:creationId xmlns:a16="http://schemas.microsoft.com/office/drawing/2014/main" id="{5FB9401B-7EA4-A7FC-7800-6B9A7EB727BF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764463" y="365918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" name="Rechteck 275">
            <a:extLst>
              <a:ext uri="{FF2B5EF4-FFF2-40B4-BE49-F238E27FC236}">
                <a16:creationId xmlns:a16="http://schemas.microsoft.com/office/drawing/2014/main" id="{F70E42B5-1798-5CC2-179A-C1EF29169D8A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764463" y="3922713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Rechteck 187">
            <a:extLst>
              <a:ext uri="{FF2B5EF4-FFF2-40B4-BE49-F238E27FC236}">
                <a16:creationId xmlns:a16="http://schemas.microsoft.com/office/drawing/2014/main" id="{B2CDDDEF-52C4-6AB6-3635-E4B6361DBCDE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8066088" y="3654425"/>
            <a:ext cx="7778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F3EA2618-A944-4A85-AE3F-87B6146E9E62}" type="datetime'2''0''1''0''''''''''-''''2''0''''''''2''''''''''4''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2010-2024</a:t>
            </a:fld>
            <a:endParaRPr kumimoji="0" lang="de-DE" sz="1400" b="0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73" name="Rechteck 272">
            <a:extLst>
              <a:ext uri="{FF2B5EF4-FFF2-40B4-BE49-F238E27FC236}">
                <a16:creationId xmlns:a16="http://schemas.microsoft.com/office/drawing/2014/main" id="{46C7E513-ADB6-E31E-929C-E63F52DB7B71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8066088" y="3917950"/>
            <a:ext cx="8667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4605C4D5-3C65-4BFC-BFB0-D093A8E2A4A4}" type="datetime'''''''2''01''''''''''0''''''''-''''202''''''''''5''''''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2010-2025</a:t>
            </a:fld>
            <a:r>
              <a:rPr lang="de-DE" altLang="en-US" sz="1400" kern="0">
                <a:latin typeface="+mn-lt"/>
                <a:cs typeface="Calibri" panose="020F0502020204030204" pitchFamily="34" charset="0"/>
              </a:rPr>
              <a:t>*</a:t>
            </a:r>
            <a:endParaRPr kumimoji="0" lang="de-DE" sz="1400" b="0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6" name="Titel 1">
            <a:extLst>
              <a:ext uri="{FF2B5EF4-FFF2-40B4-BE49-F238E27FC236}">
                <a16:creationId xmlns:a16="http://schemas.microsoft.com/office/drawing/2014/main" id="{1274E4F2-6F8F-4505-E2A0-7091330ACC0D}"/>
              </a:ext>
            </a:extLst>
          </p:cNvPr>
          <p:cNvSpPr txBox="1">
            <a:spLocks/>
          </p:cNvSpPr>
          <p:nvPr/>
        </p:nvSpPr>
        <p:spPr>
          <a:xfrm>
            <a:off x="1508125" y="5975517"/>
            <a:ext cx="8407400" cy="212726"/>
          </a:xfrm>
          <a:prstGeom prst="rect">
            <a:avLst/>
          </a:prstGeom>
          <a:noFill/>
        </p:spPr>
        <p:txBody>
          <a:bodyPr vert="horz"/>
          <a:lstStyle>
            <a:lvl1pPr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Quellen: Bundesministerium für Gesundheit (KJ 1-Statistik, KM 1/13-Statistik)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*vorläufige Werte</a:t>
            </a:r>
          </a:p>
        </p:txBody>
      </p:sp>
      <p:sp>
        <p:nvSpPr>
          <p:cNvPr id="248" name="Rechteck 247">
            <a:extLst>
              <a:ext uri="{FF2B5EF4-FFF2-40B4-BE49-F238E27FC236}">
                <a16:creationId xmlns:a16="http://schemas.microsoft.com/office/drawing/2014/main" id="{D0483C77-CA87-892A-EC52-1F4508CFFA5D}"/>
              </a:ext>
            </a:extLst>
          </p:cNvPr>
          <p:cNvSpPr/>
          <p:nvPr/>
        </p:nvSpPr>
        <p:spPr bwMode="auto">
          <a:xfrm>
            <a:off x="1433289" y="4736518"/>
            <a:ext cx="4998903" cy="55918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Textplatzhalter 3">
            <a:extLst>
              <a:ext uri="{FF2B5EF4-FFF2-40B4-BE49-F238E27FC236}">
                <a16:creationId xmlns:a16="http://schemas.microsoft.com/office/drawing/2014/main" id="{7D69E151-A9E9-1936-41AD-E138CFDF16BA}"/>
              </a:ext>
            </a:extLst>
          </p:cNvPr>
          <p:cNvSpPr txBox="1">
            <a:spLocks/>
          </p:cNvSpPr>
          <p:nvPr/>
        </p:nvSpPr>
        <p:spPr>
          <a:xfrm>
            <a:off x="3371975" y="1420235"/>
            <a:ext cx="4392488" cy="3567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de-DE" sz="2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de-DE" sz="18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400" b="1" kern="0" dirty="0"/>
              <a:t>Wachstum der GKV-Leistungsausgaben seit </a:t>
            </a:r>
            <a:r>
              <a:rPr lang="de-DE" sz="1400" b="1" u="sng" kern="0" dirty="0"/>
              <a:t>2010</a:t>
            </a:r>
            <a:r>
              <a:rPr lang="de-DE" sz="1400" b="1" kern="0" dirty="0"/>
              <a:t> in %</a:t>
            </a:r>
          </a:p>
          <a:p>
            <a:endParaRPr lang="de-DE" sz="1600" b="1" kern="0" dirty="0"/>
          </a:p>
        </p:txBody>
      </p:sp>
    </p:spTree>
    <p:extLst>
      <p:ext uri="{BB962C8B-B14F-4D97-AF65-F5344CB8AC3E}">
        <p14:creationId xmlns:p14="http://schemas.microsoft.com/office/powerpoint/2010/main" val="943429326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A87B7-22CB-8CFC-B211-F81F48649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hink-cell data - do not delete" hidden="1">
            <a:extLst>
              <a:ext uri="{FF2B5EF4-FFF2-40B4-BE49-F238E27FC236}">
                <a16:creationId xmlns:a16="http://schemas.microsoft.com/office/drawing/2014/main" id="{662DFD99-65C1-874B-587F-759A4A97D65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1753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425" imgH="424" progId="TCLayout.ActiveDocument.1">
                  <p:embed/>
                </p:oleObj>
              </mc:Choice>
              <mc:Fallback>
                <p:oleObj name="think-cell Folie" r:id="rId17" imgW="425" imgH="424" progId="TCLayout.ActiveDocument.1">
                  <p:embed/>
                  <p:pic>
                    <p:nvPicPr>
                      <p:cNvPr id="2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E9A64C-DC12-870E-BFB8-FED55CDBB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382EB491-95CC-D00F-EBBA-80070E25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Entwicklung der GKV-Leistungsausgaben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DDBCFE-1DF3-49AD-EA2A-15B6E24A0A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336" y="628162"/>
            <a:ext cx="11809312" cy="431800"/>
          </a:xfrm>
        </p:spPr>
        <p:txBody>
          <a:bodyPr/>
          <a:lstStyle/>
          <a:p>
            <a:r>
              <a:rPr lang="de-DE" sz="1800" dirty="0"/>
              <a:t>Der Anteil der Krankenhausbehandlungen an den GKV-Leistungsausgaben ist in den letzten 15 Jahren um 2,5%P gesunken.</a:t>
            </a:r>
          </a:p>
        </p:txBody>
      </p:sp>
      <p:sp>
        <p:nvSpPr>
          <p:cNvPr id="5" name="Inhaltsplatzhalter 83">
            <a:extLst>
              <a:ext uri="{FF2B5EF4-FFF2-40B4-BE49-F238E27FC236}">
                <a16:creationId xmlns:a16="http://schemas.microsoft.com/office/drawing/2014/main" id="{43AA2B1C-B2D7-802C-0A56-591A1EC57EA0}"/>
              </a:ext>
            </a:extLst>
          </p:cNvPr>
          <p:cNvSpPr txBox="1">
            <a:spLocks/>
          </p:cNvSpPr>
          <p:nvPr/>
        </p:nvSpPr>
        <p:spPr>
          <a:xfrm>
            <a:off x="911424" y="1512896"/>
            <a:ext cx="4186238" cy="431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800" kern="0">
                <a:solidFill>
                  <a:schemeClr val="tx1"/>
                </a:solidFill>
              </a:rPr>
              <a:t>GKV-Leistungsausgaben: 164,96 Mrd. €</a:t>
            </a:r>
            <a:endParaRPr lang="de-DE" sz="1800" kern="0" dirty="0">
              <a:solidFill>
                <a:schemeClr val="tx1"/>
              </a:solidFill>
            </a:endParaRPr>
          </a:p>
        </p:txBody>
      </p:sp>
      <p:graphicFrame>
        <p:nvGraphicFramePr>
          <p:cNvPr id="38" name="Chart 3">
            <a:extLst>
              <a:ext uri="{FF2B5EF4-FFF2-40B4-BE49-F238E27FC236}">
                <a16:creationId xmlns:a16="http://schemas.microsoft.com/office/drawing/2014/main" id="{F35295CF-E7A7-A013-7401-5FA1D484F6B6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128713" y="1766888"/>
          <a:ext cx="3594100" cy="363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6A56E73-2260-802E-1A39-D3D6AD35738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954338" y="5365750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32E3FE7-01A7-FE5F-D412-AB93EC77D41E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954338" y="5629275"/>
            <a:ext cx="250825" cy="187325"/>
          </a:xfrm>
          <a:prstGeom prst="rect">
            <a:avLst/>
          </a:prstGeom>
          <a:solidFill>
            <a:schemeClr val="accent2"/>
          </a:solidFill>
          <a:ln w="63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5C06269-F0DF-D2FF-3F83-7E0600B37795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199063" y="5365750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CC7288D-548F-D4B1-0894-16BBE3D0DD70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199063" y="5629275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B6F5C0A-8540-3B6A-210B-2ACDD816F320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050088" y="5365750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6417722-C541-7EDB-FC24-F5B5211EA0C2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050088" y="5629275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434C838-4A43-6366-F613-9D43B0BBD992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255963" y="5360988"/>
            <a:ext cx="184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C014902-918C-47E0-9722-97DB9AD33090}" type="datetime'K''r''ank''''''''''enh''a''''usbe''ha''n''''dl''''ung'''' '">
              <a:rPr lang="de-DE" altLang="en-US" sz="1400" b="0" kern="0" smtClean="0">
                <a:cs typeface="Calibri" panose="020F0502020204030204" pitchFamily="34" charset="0"/>
              </a:rPr>
              <a:pPr/>
              <a:t>Krankenhausbehandlung 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419945D-90B0-C778-6315-387E47CD9C2F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255963" y="5624513"/>
            <a:ext cx="1539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E1ED7C6-2798-48C9-84A0-0CC7E247A793}" type="datetime'Är''''z''''''tl''ich''e'''' Be''''ha''nd''''''''l''''u''ng'''">
              <a:rPr lang="de-DE" altLang="en-US" sz="1400" b="0" kern="0" smtClean="0">
                <a:cs typeface="Calibri" panose="020F0502020204030204" pitchFamily="34" charset="0"/>
              </a:rPr>
              <a:pPr/>
              <a:t>Ärztliche Behandlung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93DA3A2-6DFA-81BB-B6AE-337513021FF5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500688" y="5360988"/>
            <a:ext cx="144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8D33B1C-5404-4620-8FF4-DFC2D56A6B25}" type="datetime'H''eil''-'' un''d'' ''H''i''''lfs''m''itt''e''''l'''">
              <a:rPr lang="de-DE" altLang="en-US" sz="1400" b="0" kern="0" smtClean="0">
                <a:cs typeface="Calibri" panose="020F0502020204030204" pitchFamily="34" charset="0"/>
              </a:rPr>
              <a:pPr/>
              <a:t>Heil- und Hilfsmittel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0FCEFE8-C8B3-4DAC-726C-3338B15CFAB3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500688" y="5624513"/>
            <a:ext cx="892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DAF6DA0-641A-4213-91FF-61EE60B49460}" type="datetime'''Ar''zne''''''''i''m''''''''''''''''''i''tt''el'''''''''">
              <a:rPr lang="de-DE" altLang="en-US" sz="1400" b="0" kern="0" smtClean="0">
                <a:cs typeface="Calibri" panose="020F0502020204030204" pitchFamily="34" charset="0"/>
              </a:rPr>
              <a:pPr/>
              <a:t>Arzneimittel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2E18D3C-2376-3A9B-EA53-FEB770CA436D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351713" y="5360988"/>
            <a:ext cx="162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CD69B31-AEF4-4A1B-A560-D970FCE1E0BA}" type="datetime'Z''''ah''''n''''''''a''r''zt'' ''''''&amp; ''Zah''nersatz'''''''">
              <a:rPr lang="de-DE" altLang="en-US" sz="1400" b="0" kern="0" smtClean="0">
                <a:cs typeface="Calibri" panose="020F0502020204030204" pitchFamily="34" charset="0"/>
              </a:rPr>
              <a:pPr/>
              <a:t>Zahnarzt &amp; Zahnersatz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AECA623B-B8B0-0428-0475-16A7C45B8636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351713" y="5624513"/>
            <a:ext cx="1312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0A0DD3C-F1DA-4C32-9019-0D8C23C3E49A}" type="datetime'Übri''''''''ge'' L''e''''''''''i''st''''un''g''en'''''''''''">
              <a:rPr lang="de-DE" altLang="en-US" sz="1400" b="0" kern="0" smtClean="0">
                <a:cs typeface="Calibri" panose="020F0502020204030204" pitchFamily="34" charset="0"/>
              </a:rPr>
              <a:pPr/>
              <a:t>Übrige Leistungen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DDC7C0B-2AF9-EAA1-1A71-1C99F91EBBBA}"/>
              </a:ext>
            </a:extLst>
          </p:cNvPr>
          <p:cNvSpPr txBox="1"/>
          <p:nvPr/>
        </p:nvSpPr>
        <p:spPr>
          <a:xfrm>
            <a:off x="2355850" y="3452413"/>
            <a:ext cx="1031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</a:p>
        </p:txBody>
      </p:sp>
      <p:graphicFrame>
        <p:nvGraphicFramePr>
          <p:cNvPr id="40" name="Chart 3">
            <a:extLst>
              <a:ext uri="{FF2B5EF4-FFF2-40B4-BE49-F238E27FC236}">
                <a16:creationId xmlns:a16="http://schemas.microsoft.com/office/drawing/2014/main" id="{D789FA5E-E068-5166-EA68-DC1928B510B3}"/>
              </a:ext>
            </a:extLst>
          </p:cNvPr>
          <p:cNvGraphicFramePr/>
          <p:nvPr>
            <p:custDataLst>
              <p:tags r:id="rId15"/>
            </p:custDataLst>
          </p:nvPr>
        </p:nvGraphicFramePr>
        <p:xfrm>
          <a:off x="6686550" y="1766888"/>
          <a:ext cx="3594100" cy="363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1" name="Textfeld 20">
            <a:extLst>
              <a:ext uri="{FF2B5EF4-FFF2-40B4-BE49-F238E27FC236}">
                <a16:creationId xmlns:a16="http://schemas.microsoft.com/office/drawing/2014/main" id="{C32C9D01-96B8-920A-1D4E-7DE3D7B4F5D7}"/>
              </a:ext>
            </a:extLst>
          </p:cNvPr>
          <p:cNvSpPr txBox="1"/>
          <p:nvPr/>
        </p:nvSpPr>
        <p:spPr>
          <a:xfrm>
            <a:off x="7969250" y="3452314"/>
            <a:ext cx="103187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22" name="Inhaltsplatzhalter 83">
            <a:extLst>
              <a:ext uri="{FF2B5EF4-FFF2-40B4-BE49-F238E27FC236}">
                <a16:creationId xmlns:a16="http://schemas.microsoft.com/office/drawing/2014/main" id="{272002C3-050A-8346-5437-CFCBF775CF53}"/>
              </a:ext>
            </a:extLst>
          </p:cNvPr>
          <p:cNvSpPr txBox="1">
            <a:spLocks/>
          </p:cNvSpPr>
          <p:nvPr/>
        </p:nvSpPr>
        <p:spPr>
          <a:xfrm>
            <a:off x="6288088" y="1512896"/>
            <a:ext cx="4187825" cy="431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800" kern="0" dirty="0">
                <a:solidFill>
                  <a:schemeClr val="tx1"/>
                </a:solidFill>
              </a:rPr>
              <a:t>GKV-Leistungsausgaben: 336,37 Mrd. €</a:t>
            </a:r>
          </a:p>
        </p:txBody>
      </p:sp>
      <p:sp>
        <p:nvSpPr>
          <p:cNvPr id="23" name="Inhaltsplatzhalter 83">
            <a:extLst>
              <a:ext uri="{FF2B5EF4-FFF2-40B4-BE49-F238E27FC236}">
                <a16:creationId xmlns:a16="http://schemas.microsoft.com/office/drawing/2014/main" id="{D6637C71-C4A7-D4B2-0159-14C018457CDF}"/>
              </a:ext>
            </a:extLst>
          </p:cNvPr>
          <p:cNvSpPr txBox="1">
            <a:spLocks/>
          </p:cNvSpPr>
          <p:nvPr/>
        </p:nvSpPr>
        <p:spPr>
          <a:xfrm>
            <a:off x="4590909" y="2107247"/>
            <a:ext cx="1245394" cy="14773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400" kern="0" dirty="0">
                <a:solidFill>
                  <a:schemeClr val="tx1"/>
                </a:solidFill>
              </a:rPr>
              <a:t>davon: Krankenhaus-behandlung</a:t>
            </a:r>
          </a:p>
          <a:p>
            <a:pPr algn="ctr"/>
            <a:r>
              <a:rPr lang="de-DE" sz="1800" kern="0" dirty="0">
                <a:solidFill>
                  <a:srgbClr val="C00000"/>
                </a:solidFill>
              </a:rPr>
              <a:t> 35,6 % </a:t>
            </a:r>
          </a:p>
          <a:p>
            <a:r>
              <a:rPr lang="de-DE" sz="1400" kern="0" dirty="0">
                <a:solidFill>
                  <a:schemeClr val="tx1"/>
                </a:solidFill>
              </a:rPr>
              <a:t>(58,73 Mrd. €)</a:t>
            </a:r>
          </a:p>
        </p:txBody>
      </p:sp>
      <p:sp>
        <p:nvSpPr>
          <p:cNvPr id="24" name="Inhaltsplatzhalter 83">
            <a:extLst>
              <a:ext uri="{FF2B5EF4-FFF2-40B4-BE49-F238E27FC236}">
                <a16:creationId xmlns:a16="http://schemas.microsoft.com/office/drawing/2014/main" id="{5AA65DB3-1688-BE0E-989A-3711CC3201E9}"/>
              </a:ext>
            </a:extLst>
          </p:cNvPr>
          <p:cNvSpPr txBox="1">
            <a:spLocks/>
          </p:cNvSpPr>
          <p:nvPr/>
        </p:nvSpPr>
        <p:spPr>
          <a:xfrm>
            <a:off x="10181835" y="1989468"/>
            <a:ext cx="1429530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400" kern="0" dirty="0">
                <a:solidFill>
                  <a:schemeClr val="tx1"/>
                </a:solidFill>
              </a:rPr>
              <a:t>davon: Krankenhaus-behandlung</a:t>
            </a:r>
          </a:p>
          <a:p>
            <a:pPr algn="ctr"/>
            <a:r>
              <a:rPr lang="de-DE" sz="1800" kern="0" dirty="0">
                <a:solidFill>
                  <a:srgbClr val="C00000"/>
                </a:solidFill>
              </a:rPr>
              <a:t> 33,1 % </a:t>
            </a:r>
          </a:p>
          <a:p>
            <a:r>
              <a:rPr lang="de-DE" sz="1400" kern="0" dirty="0">
                <a:solidFill>
                  <a:schemeClr val="tx1"/>
                </a:solidFill>
              </a:rPr>
              <a:t>(101,68 Mrd. €)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9F96FCAA-881F-32D9-BA76-091992BE8EA9}"/>
              </a:ext>
            </a:extLst>
          </p:cNvPr>
          <p:cNvSpPr txBox="1">
            <a:spLocks/>
          </p:cNvSpPr>
          <p:nvPr/>
        </p:nvSpPr>
        <p:spPr>
          <a:xfrm>
            <a:off x="1632603" y="6084889"/>
            <a:ext cx="8407400" cy="212726"/>
          </a:xfrm>
          <a:prstGeom prst="rect">
            <a:avLst/>
          </a:prstGeom>
          <a:noFill/>
        </p:spPr>
        <p:txBody>
          <a:bodyPr vert="horz"/>
          <a:lstStyle>
            <a:lvl1pPr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Quellen: Bundesministerium für Gesundheit (KJ 1-Statistik, KM 1/13-Statistik)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*vorläufige Werte</a:t>
            </a:r>
          </a:p>
        </p:txBody>
      </p:sp>
    </p:spTree>
    <p:extLst>
      <p:ext uri="{BB962C8B-B14F-4D97-AF65-F5344CB8AC3E}">
        <p14:creationId xmlns:p14="http://schemas.microsoft.com/office/powerpoint/2010/main" val="342472727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48843-304F-9BD8-E9D2-E3FD1BDA5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hink-cell data - do not delete" hidden="1">
            <a:extLst>
              <a:ext uri="{FF2B5EF4-FFF2-40B4-BE49-F238E27FC236}">
                <a16:creationId xmlns:a16="http://schemas.microsoft.com/office/drawing/2014/main" id="{9ECBDF83-2437-67FB-4D6E-33355C0DE53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1878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425" imgH="424" progId="TCLayout.ActiveDocument.1">
                  <p:embed/>
                </p:oleObj>
              </mc:Choice>
              <mc:Fallback>
                <p:oleObj name="think-cell Folie" r:id="rId17" imgW="425" imgH="424" progId="TCLayout.ActiveDocument.1">
                  <p:embed/>
                  <p:pic>
                    <p:nvPicPr>
                      <p:cNvPr id="2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E9A64C-DC12-870E-BFB8-FED55CDBB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F128871B-FF0B-2A02-0293-7D528A10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Entwicklung der GKV-Leistungsausgaben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AE8CF1-681E-0F9F-BF2A-15058C151D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336" y="628162"/>
            <a:ext cx="11809312" cy="431800"/>
          </a:xfrm>
        </p:spPr>
        <p:txBody>
          <a:bodyPr/>
          <a:lstStyle/>
          <a:p>
            <a:r>
              <a:rPr lang="de-DE" sz="1800" dirty="0"/>
              <a:t>Der Anteil der Krankenhausbehandlungen an den GKV-Leistungsausgaben ist in den letzten 14 Jahren um 3%P gesunken.</a:t>
            </a:r>
          </a:p>
        </p:txBody>
      </p:sp>
      <p:sp>
        <p:nvSpPr>
          <p:cNvPr id="5" name="Inhaltsplatzhalter 83">
            <a:extLst>
              <a:ext uri="{FF2B5EF4-FFF2-40B4-BE49-F238E27FC236}">
                <a16:creationId xmlns:a16="http://schemas.microsoft.com/office/drawing/2014/main" id="{CAC07110-E11C-0198-38F1-17AEE03914EA}"/>
              </a:ext>
            </a:extLst>
          </p:cNvPr>
          <p:cNvSpPr txBox="1">
            <a:spLocks/>
          </p:cNvSpPr>
          <p:nvPr/>
        </p:nvSpPr>
        <p:spPr>
          <a:xfrm>
            <a:off x="911424" y="1512896"/>
            <a:ext cx="4186238" cy="431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800" kern="0">
                <a:solidFill>
                  <a:schemeClr val="tx1"/>
                </a:solidFill>
              </a:rPr>
              <a:t>GKV-Leistungsausgaben: 164,96 Mrd. €</a:t>
            </a:r>
            <a:endParaRPr lang="de-DE" sz="1800" kern="0" dirty="0">
              <a:solidFill>
                <a:schemeClr val="tx1"/>
              </a:solidFill>
            </a:endParaRPr>
          </a:p>
        </p:txBody>
      </p:sp>
      <p:graphicFrame>
        <p:nvGraphicFramePr>
          <p:cNvPr id="33" name="Chart 3">
            <a:extLst>
              <a:ext uri="{FF2B5EF4-FFF2-40B4-BE49-F238E27FC236}">
                <a16:creationId xmlns:a16="http://schemas.microsoft.com/office/drawing/2014/main" id="{31425436-E2EC-663F-40E6-AFCE380C12A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9900752"/>
              </p:ext>
            </p:extLst>
          </p:nvPr>
        </p:nvGraphicFramePr>
        <p:xfrm>
          <a:off x="1128713" y="1766888"/>
          <a:ext cx="3594100" cy="363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EF7BE269-11D2-3C1B-B6DC-43B9EBC7792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954338" y="533558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60075BD-047A-4EAC-31E7-99D462404FF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954338" y="5599113"/>
            <a:ext cx="250825" cy="187325"/>
          </a:xfrm>
          <a:prstGeom prst="rect">
            <a:avLst/>
          </a:prstGeom>
          <a:solidFill>
            <a:schemeClr val="accent2"/>
          </a:solidFill>
          <a:ln w="63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701158-7BF6-8C48-AF17-17D1E8104DD2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199063" y="5335588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C999F4-8DEA-D2E5-2A8B-745316A4101F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199063" y="5599113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F97838F-36EE-6D9D-AFFD-28499785018E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050088" y="5335588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705D115-3B00-971B-9A8F-3871E5CB9FD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050088" y="5599113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168C2D5-A4C0-CD57-E81F-14CE1373BFC9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255963" y="5330825"/>
            <a:ext cx="184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51665D2-42FA-4B60-92D9-68FFEBB4C523}" type="datetime'K''''r''an''''ken''''hausb''''e''h''a''''''''n''dlu''''ng'' '">
              <a:rPr lang="de-DE" altLang="en-US" sz="1400" b="0" kern="0" smtClean="0">
                <a:cs typeface="Calibri" panose="020F0502020204030204" pitchFamily="34" charset="0"/>
              </a:rPr>
              <a:pPr/>
              <a:t>Krankenhausbehandlung 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F9BBFC1-FFD8-0C49-5C7C-3E0AEA358522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255963" y="5594350"/>
            <a:ext cx="1539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9FAB2B0-8EE2-4A7B-BDCF-1A00F13685AF}" type="datetime'Ä''r''''''''''zt''liche ''B''''''''''eh''''a''''nd''''lu''ng'">
              <a:rPr lang="de-DE" altLang="en-US" sz="1400" b="0" kern="0" smtClean="0">
                <a:cs typeface="Calibri" panose="020F0502020204030204" pitchFamily="34" charset="0"/>
              </a:rPr>
              <a:pPr/>
              <a:t>Ärztliche Behandlung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690E547-C7E1-BD07-1665-D57D095DD2F2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500688" y="5330825"/>
            <a:ext cx="144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A73F6AD-7819-4A3A-99F4-F637F8D6A91C}" type="datetime'''Hei''''''l- u''''''nd'''' Hil''''''f''s''''''''m''itt''el'">
              <a:rPr lang="de-DE" altLang="en-US" sz="1400" b="0" kern="0" smtClean="0">
                <a:cs typeface="Calibri" panose="020F0502020204030204" pitchFamily="34" charset="0"/>
              </a:rPr>
              <a:pPr/>
              <a:t>Heil- und Hilfsmittel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CF074E0-1578-2300-4E84-A8C631BA7D3E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500688" y="5594350"/>
            <a:ext cx="892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B7279B0-A03C-4F47-A7B6-496CF2429AA2}" type="datetime'Ar''''zn''''''ei''m''''''''''''''''i''''''''''''tt''e''''l'''">
              <a:rPr lang="de-DE" altLang="en-US" sz="1400" b="0" kern="0" smtClean="0">
                <a:cs typeface="Calibri" panose="020F0502020204030204" pitchFamily="34" charset="0"/>
              </a:rPr>
              <a:pPr/>
              <a:t>Arzneimittel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B0FB9B0-BDC6-6BA0-7CC9-EE535A09AC21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351713" y="5330825"/>
            <a:ext cx="162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AB5E436-B42C-4B5B-8429-E1C90FFE9A9C}" type="datetime'''''Z''''''ahn''arzt'' ''&amp;'' ''Z''a''''''hne''r''s''a''t''z'''">
              <a:rPr lang="de-DE" altLang="en-US" sz="1400" b="0" kern="0" smtClean="0">
                <a:cs typeface="Calibri" panose="020F0502020204030204" pitchFamily="34" charset="0"/>
              </a:rPr>
              <a:pPr/>
              <a:t>Zahnarzt &amp; Zahnersatz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1805BBE-B806-179F-DB01-EA03212F47F4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351713" y="5594350"/>
            <a:ext cx="1312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015EBFD-4AD2-45C3-8C08-AAD9C68DB50B}" type="datetime'Ü''''''''brige'' Le''''i''''''''''s''t''''unge''''''n'''''">
              <a:rPr lang="de-DE" altLang="en-US" sz="1400" b="0" kern="0" smtClean="0">
                <a:cs typeface="Calibri" panose="020F0502020204030204" pitchFamily="34" charset="0"/>
              </a:rPr>
              <a:pPr/>
              <a:t>Übrige Leistungen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D81A72-82DB-B24E-2F82-F531089BCC64}"/>
              </a:ext>
            </a:extLst>
          </p:cNvPr>
          <p:cNvSpPr txBox="1"/>
          <p:nvPr/>
        </p:nvSpPr>
        <p:spPr>
          <a:xfrm>
            <a:off x="2355850" y="3452413"/>
            <a:ext cx="1031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</a:p>
        </p:txBody>
      </p:sp>
      <p:graphicFrame>
        <p:nvGraphicFramePr>
          <p:cNvPr id="91" name="Chart 3">
            <a:extLst>
              <a:ext uri="{FF2B5EF4-FFF2-40B4-BE49-F238E27FC236}">
                <a16:creationId xmlns:a16="http://schemas.microsoft.com/office/drawing/2014/main" id="{571CFB73-DD1D-EC25-57DC-644E41736612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61628907"/>
              </p:ext>
            </p:extLst>
          </p:nvPr>
        </p:nvGraphicFramePr>
        <p:xfrm>
          <a:off x="6648450" y="1766888"/>
          <a:ext cx="3594100" cy="363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1" name="Textfeld 20">
            <a:extLst>
              <a:ext uri="{FF2B5EF4-FFF2-40B4-BE49-F238E27FC236}">
                <a16:creationId xmlns:a16="http://schemas.microsoft.com/office/drawing/2014/main" id="{4604D33A-79A5-1A3F-3B97-CABAD4437EFE}"/>
              </a:ext>
            </a:extLst>
          </p:cNvPr>
          <p:cNvSpPr txBox="1"/>
          <p:nvPr/>
        </p:nvSpPr>
        <p:spPr>
          <a:xfrm>
            <a:off x="7969250" y="3452314"/>
            <a:ext cx="103187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2" name="Inhaltsplatzhalter 83">
            <a:extLst>
              <a:ext uri="{FF2B5EF4-FFF2-40B4-BE49-F238E27FC236}">
                <a16:creationId xmlns:a16="http://schemas.microsoft.com/office/drawing/2014/main" id="{CE53AE52-E593-F52E-82CD-F406CEEADBA7}"/>
              </a:ext>
            </a:extLst>
          </p:cNvPr>
          <p:cNvSpPr txBox="1">
            <a:spLocks/>
          </p:cNvSpPr>
          <p:nvPr/>
        </p:nvSpPr>
        <p:spPr>
          <a:xfrm>
            <a:off x="6447111" y="1512896"/>
            <a:ext cx="4187825" cy="431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800" kern="0" dirty="0">
                <a:solidFill>
                  <a:schemeClr val="tx1"/>
                </a:solidFill>
              </a:rPr>
              <a:t>GKV-Leistungsausgaben: 311,73 Mrd. €</a:t>
            </a:r>
          </a:p>
        </p:txBody>
      </p:sp>
      <p:sp>
        <p:nvSpPr>
          <p:cNvPr id="23" name="Inhaltsplatzhalter 83">
            <a:extLst>
              <a:ext uri="{FF2B5EF4-FFF2-40B4-BE49-F238E27FC236}">
                <a16:creationId xmlns:a16="http://schemas.microsoft.com/office/drawing/2014/main" id="{8EE3C860-E4FD-4664-798A-2724D12C4B0C}"/>
              </a:ext>
            </a:extLst>
          </p:cNvPr>
          <p:cNvSpPr txBox="1">
            <a:spLocks/>
          </p:cNvSpPr>
          <p:nvPr/>
        </p:nvSpPr>
        <p:spPr>
          <a:xfrm>
            <a:off x="4590909" y="2107247"/>
            <a:ext cx="1245394" cy="14773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400" kern="0" dirty="0">
                <a:solidFill>
                  <a:schemeClr val="tx1"/>
                </a:solidFill>
              </a:rPr>
              <a:t>davon: Krankenhaus-behandlung</a:t>
            </a:r>
          </a:p>
          <a:p>
            <a:pPr algn="ctr"/>
            <a:r>
              <a:rPr lang="de-DE" sz="1800" kern="0" dirty="0">
                <a:solidFill>
                  <a:srgbClr val="C00000"/>
                </a:solidFill>
              </a:rPr>
              <a:t> 35,6 % </a:t>
            </a:r>
          </a:p>
          <a:p>
            <a:r>
              <a:rPr lang="de-DE" sz="1400" kern="0" dirty="0">
                <a:solidFill>
                  <a:schemeClr val="tx1"/>
                </a:solidFill>
              </a:rPr>
              <a:t>(58,73 Mrd. €)</a:t>
            </a:r>
          </a:p>
        </p:txBody>
      </p:sp>
      <p:sp>
        <p:nvSpPr>
          <p:cNvPr id="24" name="Inhaltsplatzhalter 83">
            <a:extLst>
              <a:ext uri="{FF2B5EF4-FFF2-40B4-BE49-F238E27FC236}">
                <a16:creationId xmlns:a16="http://schemas.microsoft.com/office/drawing/2014/main" id="{696F0DDC-65A9-EDC2-3035-D1F999101EEF}"/>
              </a:ext>
            </a:extLst>
          </p:cNvPr>
          <p:cNvSpPr txBox="1">
            <a:spLocks/>
          </p:cNvSpPr>
          <p:nvPr/>
        </p:nvSpPr>
        <p:spPr>
          <a:xfrm>
            <a:off x="10181835" y="1989468"/>
            <a:ext cx="1429530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400" kern="0" dirty="0">
                <a:solidFill>
                  <a:schemeClr val="tx1"/>
                </a:solidFill>
              </a:rPr>
              <a:t>davon: Krankenhaus-behandlung</a:t>
            </a:r>
          </a:p>
          <a:p>
            <a:pPr algn="ctr"/>
            <a:r>
              <a:rPr lang="de-DE" sz="1800" kern="0" dirty="0">
                <a:solidFill>
                  <a:srgbClr val="C00000"/>
                </a:solidFill>
              </a:rPr>
              <a:t> 32,6 % </a:t>
            </a:r>
          </a:p>
          <a:p>
            <a:r>
              <a:rPr lang="de-DE" sz="1400" kern="0" dirty="0">
                <a:solidFill>
                  <a:schemeClr val="tx1"/>
                </a:solidFill>
              </a:rPr>
              <a:t>(101,68 Mrd. €)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26CF0288-9334-4B1D-B155-F3984CED7D61}"/>
              </a:ext>
            </a:extLst>
          </p:cNvPr>
          <p:cNvSpPr txBox="1">
            <a:spLocks/>
          </p:cNvSpPr>
          <p:nvPr/>
        </p:nvSpPr>
        <p:spPr>
          <a:xfrm>
            <a:off x="1632603" y="6084889"/>
            <a:ext cx="8407400" cy="212726"/>
          </a:xfrm>
          <a:prstGeom prst="rect">
            <a:avLst/>
          </a:prstGeom>
          <a:noFill/>
        </p:spPr>
        <p:txBody>
          <a:bodyPr vert="horz"/>
          <a:lstStyle>
            <a:lvl1pPr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Quellen: Bundesministerium für Gesundheit (KJ 1-Statistik, KM 1/13-Statistik)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*vorläufige Werte</a:t>
            </a:r>
          </a:p>
        </p:txBody>
      </p:sp>
    </p:spTree>
    <p:extLst>
      <p:ext uri="{BB962C8B-B14F-4D97-AF65-F5344CB8AC3E}">
        <p14:creationId xmlns:p14="http://schemas.microsoft.com/office/powerpoint/2010/main" val="88673642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C5E68-54DB-2430-1112-3358FBACD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hink-cell data - do not delete" hidden="1">
            <a:extLst>
              <a:ext uri="{FF2B5EF4-FFF2-40B4-BE49-F238E27FC236}">
                <a16:creationId xmlns:a16="http://schemas.microsoft.com/office/drawing/2014/main" id="{15873A7B-5005-A050-9C4A-814798EB134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3572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425" imgH="424" progId="TCLayout.ActiveDocument.1">
                  <p:embed/>
                </p:oleObj>
              </mc:Choice>
              <mc:Fallback>
                <p:oleObj name="think-cell Folie" r:id="rId17" imgW="425" imgH="424" progId="TCLayout.ActiveDocument.1">
                  <p:embed/>
                  <p:pic>
                    <p:nvPicPr>
                      <p:cNvPr id="2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CBDF83-2437-67FB-4D6E-33355C0DE5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73990BA-FA2A-BEF2-6B56-1FCC9E2C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Entwicklung der GKV-Leistungsausgaben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A063D1-2DDD-7664-2391-9A9EFB2992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336" y="628162"/>
            <a:ext cx="11809312" cy="431800"/>
          </a:xfrm>
        </p:spPr>
        <p:txBody>
          <a:bodyPr/>
          <a:lstStyle/>
          <a:p>
            <a:r>
              <a:rPr lang="de-DE" sz="1800" dirty="0"/>
              <a:t>Der Anteil der Krankenhausbehandlungen an den GKV-Leistungsausgaben ist in den letzten 14 Jahren um 3%P gesunken.</a:t>
            </a:r>
          </a:p>
        </p:txBody>
      </p:sp>
      <p:sp>
        <p:nvSpPr>
          <p:cNvPr id="5" name="Inhaltsplatzhalter 83">
            <a:extLst>
              <a:ext uri="{FF2B5EF4-FFF2-40B4-BE49-F238E27FC236}">
                <a16:creationId xmlns:a16="http://schemas.microsoft.com/office/drawing/2014/main" id="{4C3301C9-F34C-13FC-F5E2-5EA7DE280D5B}"/>
              </a:ext>
            </a:extLst>
          </p:cNvPr>
          <p:cNvSpPr txBox="1">
            <a:spLocks/>
          </p:cNvSpPr>
          <p:nvPr/>
        </p:nvSpPr>
        <p:spPr>
          <a:xfrm>
            <a:off x="911424" y="1512896"/>
            <a:ext cx="4186238" cy="431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800" kern="0">
                <a:solidFill>
                  <a:schemeClr val="tx1"/>
                </a:solidFill>
              </a:rPr>
              <a:t>GKV-Leistungsausgaben: 164,96 Mrd. €</a:t>
            </a:r>
            <a:endParaRPr lang="de-DE" sz="1800" kern="0" dirty="0">
              <a:solidFill>
                <a:schemeClr val="tx1"/>
              </a:solidFill>
            </a:endParaRPr>
          </a:p>
        </p:txBody>
      </p:sp>
      <p:graphicFrame>
        <p:nvGraphicFramePr>
          <p:cNvPr id="27" name="Chart 3">
            <a:extLst>
              <a:ext uri="{FF2B5EF4-FFF2-40B4-BE49-F238E27FC236}">
                <a16:creationId xmlns:a16="http://schemas.microsoft.com/office/drawing/2014/main" id="{96DA83BC-3092-8C6C-90D9-A2F5FDE58382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6389924"/>
              </p:ext>
            </p:extLst>
          </p:nvPr>
        </p:nvGraphicFramePr>
        <p:xfrm>
          <a:off x="1128713" y="1766888"/>
          <a:ext cx="3594100" cy="363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8D5D66FE-9795-2061-B369-7A032250E81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954338" y="533558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18AE65-2DD4-1929-B4F2-6954CAC6F95B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954338" y="5599113"/>
            <a:ext cx="250825" cy="187325"/>
          </a:xfrm>
          <a:prstGeom prst="rect">
            <a:avLst/>
          </a:prstGeom>
          <a:solidFill>
            <a:schemeClr val="accent2"/>
          </a:solidFill>
          <a:ln w="63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DCFE15-5937-5E49-0CCC-6894AAAB08EB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199063" y="5335588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F0565D2-A790-8D49-E94B-8E4C55AA9F4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199063" y="5599113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50B7DF2-85D4-7635-B568-A51B0EB7E490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050088" y="5335588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95FD93-FCE9-1319-E528-BF863326B379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050088" y="5599113"/>
            <a:ext cx="250825" cy="18732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412CD48-8F7D-4A8A-A885-25AF4CE623E2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255963" y="5330825"/>
            <a:ext cx="184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51665D2-42FA-4B60-92D9-68FFEBB4C523}" type="datetime'K''''r''an''''ken''''hausb''''e''h''a''''''''n''dlu''''ng'' '">
              <a:rPr lang="de-DE" altLang="en-US" sz="1400" b="0" kern="0" smtClean="0">
                <a:cs typeface="Calibri" panose="020F0502020204030204" pitchFamily="34" charset="0"/>
              </a:rPr>
              <a:pPr/>
              <a:t>Krankenhausbehandlung 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C36AA66-8302-071F-521D-162957C31598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255963" y="5594350"/>
            <a:ext cx="1539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9FAB2B0-8EE2-4A7B-BDCF-1A00F13685AF}" type="datetime'Ä''r''''''''''zt''liche ''B''''''''''eh''''a''''nd''''lu''ng'">
              <a:rPr lang="de-DE" altLang="en-US" sz="1400" b="0" kern="0" smtClean="0">
                <a:cs typeface="Calibri" panose="020F0502020204030204" pitchFamily="34" charset="0"/>
              </a:rPr>
              <a:pPr/>
              <a:t>Ärztliche Behandlung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15275C8-C0E0-7E49-FC16-62C7EE3B956D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500688" y="5330825"/>
            <a:ext cx="144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A73F6AD-7819-4A3A-99F4-F637F8D6A91C}" type="datetime'''Hei''''''l- u''''''nd'''' Hil''''''f''s''''''''m''itt''el'">
              <a:rPr lang="de-DE" altLang="en-US" sz="1400" b="0" kern="0" smtClean="0">
                <a:cs typeface="Calibri" panose="020F0502020204030204" pitchFamily="34" charset="0"/>
              </a:rPr>
              <a:pPr/>
              <a:t>Heil- und Hilfsmittel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2565E04-A3D3-6981-4F25-82B5FB908B82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500688" y="5594350"/>
            <a:ext cx="892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B7279B0-A03C-4F47-A7B6-496CF2429AA2}" type="datetime'Ar''''zn''''''ei''m''''''''''''''''i''''''''''''tt''e''''l'''">
              <a:rPr lang="de-DE" altLang="en-US" sz="1400" b="0" kern="0" smtClean="0">
                <a:cs typeface="Calibri" panose="020F0502020204030204" pitchFamily="34" charset="0"/>
              </a:rPr>
              <a:pPr/>
              <a:t>Arzneimittel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CBC7241-EF35-DEF3-E503-7497485F8B78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351713" y="5330825"/>
            <a:ext cx="162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AB5E436-B42C-4B5B-8429-E1C90FFE9A9C}" type="datetime'''''Z''''''ahn''arzt'' ''&amp;'' ''Z''a''''''hne''r''s''a''t''z'''">
              <a:rPr lang="de-DE" altLang="en-US" sz="1400" b="0" kern="0" smtClean="0">
                <a:cs typeface="Calibri" panose="020F0502020204030204" pitchFamily="34" charset="0"/>
              </a:rPr>
              <a:pPr/>
              <a:t>Zahnarzt &amp; Zahnersatz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D1BD5CB-EC47-2720-A0B6-04920250085B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351713" y="5594350"/>
            <a:ext cx="1312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015EBFD-4AD2-45C3-8C08-AAD9C68DB50B}" type="datetime'Ü''''''''brige'' Le''''i''''''''''s''t''''unge''''''n'''''">
              <a:rPr lang="de-DE" altLang="en-US" sz="1400" b="0" kern="0" smtClean="0">
                <a:cs typeface="Calibri" panose="020F0502020204030204" pitchFamily="34" charset="0"/>
              </a:rPr>
              <a:pPr/>
              <a:t>Übrige Leistungen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F890DE5-5E6A-CD3D-46BC-4746436A6D96}"/>
              </a:ext>
            </a:extLst>
          </p:cNvPr>
          <p:cNvSpPr txBox="1"/>
          <p:nvPr/>
        </p:nvSpPr>
        <p:spPr>
          <a:xfrm>
            <a:off x="2355850" y="3452413"/>
            <a:ext cx="1031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</a:p>
        </p:txBody>
      </p:sp>
      <p:graphicFrame>
        <p:nvGraphicFramePr>
          <p:cNvPr id="36" name="Chart 3">
            <a:extLst>
              <a:ext uri="{FF2B5EF4-FFF2-40B4-BE49-F238E27FC236}">
                <a16:creationId xmlns:a16="http://schemas.microsoft.com/office/drawing/2014/main" id="{FA3C3479-562F-72AE-7587-08255EAC0896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023486958"/>
              </p:ext>
            </p:extLst>
          </p:nvPr>
        </p:nvGraphicFramePr>
        <p:xfrm>
          <a:off x="6648450" y="1766888"/>
          <a:ext cx="3594100" cy="363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1" name="Textfeld 20">
            <a:extLst>
              <a:ext uri="{FF2B5EF4-FFF2-40B4-BE49-F238E27FC236}">
                <a16:creationId xmlns:a16="http://schemas.microsoft.com/office/drawing/2014/main" id="{3A6A4758-927E-790A-C1BE-12929FF6874C}"/>
              </a:ext>
            </a:extLst>
          </p:cNvPr>
          <p:cNvSpPr txBox="1"/>
          <p:nvPr/>
        </p:nvSpPr>
        <p:spPr>
          <a:xfrm>
            <a:off x="7969250" y="3452314"/>
            <a:ext cx="1031875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2" name="Inhaltsplatzhalter 83">
            <a:extLst>
              <a:ext uri="{FF2B5EF4-FFF2-40B4-BE49-F238E27FC236}">
                <a16:creationId xmlns:a16="http://schemas.microsoft.com/office/drawing/2014/main" id="{B2AE4A05-A094-6487-0FB6-69731E701142}"/>
              </a:ext>
            </a:extLst>
          </p:cNvPr>
          <p:cNvSpPr txBox="1">
            <a:spLocks/>
          </p:cNvSpPr>
          <p:nvPr/>
        </p:nvSpPr>
        <p:spPr>
          <a:xfrm>
            <a:off x="6447111" y="1512896"/>
            <a:ext cx="4187825" cy="431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800" kern="0" dirty="0">
                <a:solidFill>
                  <a:schemeClr val="tx1"/>
                </a:solidFill>
              </a:rPr>
              <a:t>GKV-Leistungsausgaben: 311,73 Mrd. €</a:t>
            </a:r>
          </a:p>
        </p:txBody>
      </p:sp>
      <p:sp>
        <p:nvSpPr>
          <p:cNvPr id="23" name="Inhaltsplatzhalter 83">
            <a:extLst>
              <a:ext uri="{FF2B5EF4-FFF2-40B4-BE49-F238E27FC236}">
                <a16:creationId xmlns:a16="http://schemas.microsoft.com/office/drawing/2014/main" id="{3F80918A-10A8-8D30-4757-BA1CA9DB2281}"/>
              </a:ext>
            </a:extLst>
          </p:cNvPr>
          <p:cNvSpPr txBox="1">
            <a:spLocks/>
          </p:cNvSpPr>
          <p:nvPr/>
        </p:nvSpPr>
        <p:spPr>
          <a:xfrm>
            <a:off x="4590909" y="2107247"/>
            <a:ext cx="1245394" cy="14773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400" kern="0" dirty="0">
                <a:solidFill>
                  <a:schemeClr val="tx1"/>
                </a:solidFill>
              </a:rPr>
              <a:t>davon: Krankenhaus-behandlung</a:t>
            </a:r>
          </a:p>
          <a:p>
            <a:pPr algn="ctr"/>
            <a:r>
              <a:rPr lang="de-DE" sz="1800" kern="0" dirty="0">
                <a:solidFill>
                  <a:srgbClr val="C00000"/>
                </a:solidFill>
              </a:rPr>
              <a:t> 36 % </a:t>
            </a:r>
          </a:p>
          <a:p>
            <a:r>
              <a:rPr lang="de-DE" sz="1400" kern="0" dirty="0">
                <a:solidFill>
                  <a:schemeClr val="tx1"/>
                </a:solidFill>
              </a:rPr>
              <a:t>(58,73 Mrd. €)</a:t>
            </a:r>
          </a:p>
        </p:txBody>
      </p:sp>
      <p:sp>
        <p:nvSpPr>
          <p:cNvPr id="24" name="Inhaltsplatzhalter 83">
            <a:extLst>
              <a:ext uri="{FF2B5EF4-FFF2-40B4-BE49-F238E27FC236}">
                <a16:creationId xmlns:a16="http://schemas.microsoft.com/office/drawing/2014/main" id="{75038E34-0E2F-1F1C-7A28-C101519C8D29}"/>
              </a:ext>
            </a:extLst>
          </p:cNvPr>
          <p:cNvSpPr txBox="1">
            <a:spLocks/>
          </p:cNvSpPr>
          <p:nvPr/>
        </p:nvSpPr>
        <p:spPr>
          <a:xfrm>
            <a:off x="10181835" y="1989468"/>
            <a:ext cx="1429530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400" kern="0" dirty="0">
                <a:solidFill>
                  <a:schemeClr val="tx1"/>
                </a:solidFill>
              </a:rPr>
              <a:t>davon: Krankenhaus-behandlung</a:t>
            </a:r>
          </a:p>
          <a:p>
            <a:pPr algn="ctr"/>
            <a:r>
              <a:rPr lang="de-DE" sz="1800" kern="0" dirty="0">
                <a:solidFill>
                  <a:srgbClr val="C00000"/>
                </a:solidFill>
              </a:rPr>
              <a:t> 33 % </a:t>
            </a:r>
          </a:p>
          <a:p>
            <a:r>
              <a:rPr lang="de-DE" sz="1400" kern="0" dirty="0">
                <a:solidFill>
                  <a:schemeClr val="tx1"/>
                </a:solidFill>
              </a:rPr>
              <a:t>(111,43 Mrd. €)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981F9BE3-15F4-9D77-CBE6-E18228EDB013}"/>
              </a:ext>
            </a:extLst>
          </p:cNvPr>
          <p:cNvSpPr txBox="1">
            <a:spLocks/>
          </p:cNvSpPr>
          <p:nvPr/>
        </p:nvSpPr>
        <p:spPr>
          <a:xfrm>
            <a:off x="1632603" y="6084889"/>
            <a:ext cx="8407400" cy="212726"/>
          </a:xfrm>
          <a:prstGeom prst="rect">
            <a:avLst/>
          </a:prstGeom>
          <a:noFill/>
        </p:spPr>
        <p:txBody>
          <a:bodyPr vert="horz"/>
          <a:lstStyle>
            <a:lvl1pPr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Quellen: Bundesministerium für Gesundheit (KJ 1-Statistik, KM 1/13-Statistik)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*vorläufige Werte</a:t>
            </a:r>
          </a:p>
        </p:txBody>
      </p:sp>
    </p:spTree>
    <p:extLst>
      <p:ext uri="{BB962C8B-B14F-4D97-AF65-F5344CB8AC3E}">
        <p14:creationId xmlns:p14="http://schemas.microsoft.com/office/powerpoint/2010/main" val="421256509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8760C-65BF-86F7-DFCF-4766F078A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10C8DB05-748A-152A-E40E-23472154EEA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2482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247" imgH="246" progId="TCLayout.ActiveDocument.1">
                  <p:embed/>
                </p:oleObj>
              </mc:Choice>
              <mc:Fallback>
                <p:oleObj name="think-cell Folie" r:id="rId15" imgW="247" imgH="24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E28AA5-27CF-1787-81F8-4393E60CA0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Chart 3">
            <a:extLst>
              <a:ext uri="{FF2B5EF4-FFF2-40B4-BE49-F238E27FC236}">
                <a16:creationId xmlns:a16="http://schemas.microsoft.com/office/drawing/2014/main" id="{27236FE2-C804-5DA5-D06A-A060FD4B1CD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894980"/>
              </p:ext>
            </p:extLst>
          </p:nvPr>
        </p:nvGraphicFramePr>
        <p:xfrm>
          <a:off x="3409950" y="1598613"/>
          <a:ext cx="4695825" cy="458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73" name="Rechteck 172">
            <a:extLst>
              <a:ext uri="{FF2B5EF4-FFF2-40B4-BE49-F238E27FC236}">
                <a16:creationId xmlns:a16="http://schemas.microsoft.com/office/drawing/2014/main" id="{ACF8E38A-F394-5517-639F-B2EA117A361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508125" y="2082800"/>
            <a:ext cx="14414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71934FE7-03B2-4E5C-A721-561EF85EEF90}" type="datetime'''''Hei''''l- ''und Hi''lf''sm''i''''''tt''''e''''''''''''l'">
              <a:rPr lang="de-DE" altLang="en-US" sz="1400" smtClean="0">
                <a:latin typeface="+mn-lt"/>
              </a:rPr>
              <a:pPr/>
              <a:t>Heil- und Hilfsmittel</a:t>
            </a:fld>
            <a:endParaRPr kumimoji="0" lang="de-DE" sz="1400" i="0" strike="noStrike" cap="none" normalizeH="0" baseline="0" dirty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71" name="Rechteck 170">
            <a:extLst>
              <a:ext uri="{FF2B5EF4-FFF2-40B4-BE49-F238E27FC236}">
                <a16:creationId xmlns:a16="http://schemas.microsoft.com/office/drawing/2014/main" id="{70A6F0B0-5147-03B6-EA05-1563943E48D2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08124" y="2651125"/>
            <a:ext cx="13081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D95EB768-6672-4DBF-91A3-DDAD38A54B37}" type="datetime'''Ü''''bri''g''e'''''' ''''''L''e''''i''''s''t''''un''''ge''n'">
              <a:rPr lang="de-DE" altLang="en-US" sz="1400" smtClean="0">
                <a:latin typeface="+mn-lt"/>
              </a:rPr>
              <a:pPr/>
              <a:t>Übrige Leistungen</a:t>
            </a:fld>
            <a:endParaRPr kumimoji="0" lang="de-DE" sz="1400" b="0" i="0" strike="noStrike" cap="none" normalizeH="0" baseline="0" dirty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3EED6C89-C16D-8C39-0505-4C98F9533804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508126" y="3219450"/>
            <a:ext cx="88741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0DCDAC66-0A3C-4F68-BE8B-BC86DAD9C72B}" type="datetime'A''rz''''ne''''''im''''''''it''''t''''''''''''e''''''l'''''''">
              <a:rPr lang="de-DE" altLang="en-US" sz="1400" smtClean="0">
                <a:latin typeface="+mn-lt"/>
              </a:rPr>
              <a:pPr/>
              <a:t>Arzneimittel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75" name="Rechteck 174">
            <a:extLst>
              <a:ext uri="{FF2B5EF4-FFF2-40B4-BE49-F238E27FC236}">
                <a16:creationId xmlns:a16="http://schemas.microsoft.com/office/drawing/2014/main" id="{F59EF144-1597-E58F-3F52-92483E20AA8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508124" y="3786188"/>
            <a:ext cx="107791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6754C1E4-506B-432B-88B1-82067825023C}" type="datetime'''''''''''''''''''''''GKV ''''in''s''g''''''''es''a''m''''t'">
              <a:rPr lang="de-DE" altLang="en-US" sz="1400" smtClean="0">
                <a:latin typeface="+mn-lt"/>
              </a:rPr>
              <a:pPr/>
              <a:t>GKV insgesamt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76" name="Rechteck 175">
            <a:extLst>
              <a:ext uri="{FF2B5EF4-FFF2-40B4-BE49-F238E27FC236}">
                <a16:creationId xmlns:a16="http://schemas.microsoft.com/office/drawing/2014/main" id="{EDD9D4C1-E8A6-464E-5BE2-A5DEA5EA6FA7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1508123" y="4354513"/>
            <a:ext cx="18669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27B04CB5-1956-4A1C-9864-B250C02E5584}" type="datetime'K''''''ran''''k''''e''n''''h''''''''au''sbehandlung '''">
              <a:rPr lang="de-DE" altLang="en-US" sz="1400" b="1" smtClean="0">
                <a:latin typeface="+mn-lt"/>
              </a:rPr>
              <a:pPr/>
              <a:t>Krankenhausbehandlung </a:t>
            </a:fld>
            <a:endParaRPr kumimoji="0" lang="de-DE" sz="1400" b="1" i="0" strike="noStrike" cap="none" normalizeH="0" baseline="0" dirty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77" name="Rechteck 176">
            <a:extLst>
              <a:ext uri="{FF2B5EF4-FFF2-40B4-BE49-F238E27FC236}">
                <a16:creationId xmlns:a16="http://schemas.microsoft.com/office/drawing/2014/main" id="{86ECCEFA-9338-0878-E054-54957CE1FF4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508124" y="4922838"/>
            <a:ext cx="16192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0E2A6BAC-2F84-431A-93C9-924B3251EA2F}" type="datetime'Z''ah''n''''a''''r''z''t ''''&amp; Zahne''''''rsa''''''tz'''">
              <a:rPr lang="de-DE" altLang="en-US" sz="1400" smtClean="0">
                <a:latin typeface="+mn-lt"/>
              </a:rPr>
              <a:pPr/>
              <a:t>Zahnarzt &amp; Zahnersatz</a:t>
            </a:fld>
            <a:endParaRPr kumimoji="0" lang="de-DE" sz="1400" i="0" strike="noStrike" cap="none" normalizeH="0" baseline="0" dirty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78" name="Rechteck 177">
            <a:extLst>
              <a:ext uri="{FF2B5EF4-FFF2-40B4-BE49-F238E27FC236}">
                <a16:creationId xmlns:a16="http://schemas.microsoft.com/office/drawing/2014/main" id="{6B8B5345-7BFF-7078-BD36-D8EBDC62646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508126" y="5491163"/>
            <a:ext cx="15398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BDED4C09-15D2-4128-AB68-4C422BAACF30}" type="datetime'Ärzt''''''''lic''''he B''''''''e''''ha''ndl''''u''''''''n''g'">
              <a:rPr lang="de-DE" altLang="en-US" sz="1400" smtClean="0">
                <a:latin typeface="+mn-lt"/>
              </a:rPr>
              <a:pPr/>
              <a:t>Ärztliche Behandlung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12D410-91FC-8E40-0B43-F114F208A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1975" y="1420235"/>
            <a:ext cx="4392488" cy="356756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/>
              <a:t>Wachstum der GKV-Leistungsausgaben seit </a:t>
            </a:r>
            <a:r>
              <a:rPr lang="de-DE" sz="1400" b="1" u="sng" dirty="0"/>
              <a:t>2020</a:t>
            </a:r>
            <a:r>
              <a:rPr lang="de-DE" sz="1400" b="1" dirty="0"/>
              <a:t> in %</a:t>
            </a:r>
          </a:p>
          <a:p>
            <a:endParaRPr lang="de-DE" sz="16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09499F-A20C-6BCB-37F4-6B9EAC18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Abbildung 2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850F19F-421E-A591-1D78-362B70C64E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336" y="628162"/>
            <a:ext cx="12072664" cy="431800"/>
          </a:xfrm>
        </p:spPr>
        <p:txBody>
          <a:bodyPr/>
          <a:lstStyle/>
          <a:p>
            <a:r>
              <a:rPr lang="de-DE" sz="1800" dirty="0"/>
              <a:t>2. Auch von 2020 bis 2024 stiegen die Krankenhausausgaben nicht stärker als die GKV-Leistungsausgaben insgesamt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EACCBA9-8D63-48FE-D876-B315219721CF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764463" y="3659188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0" name="Rechteck 189">
            <a:extLst>
              <a:ext uri="{FF2B5EF4-FFF2-40B4-BE49-F238E27FC236}">
                <a16:creationId xmlns:a16="http://schemas.microsoft.com/office/drawing/2014/main" id="{165DE832-51C6-52AA-C85F-D327E32C1DC4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764463" y="3922713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4074CAD-1182-A2D5-3B7A-1357690470F6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8066088" y="3654425"/>
            <a:ext cx="7778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1EB29F19-E3B8-43FA-838F-553A4C302243}" type="datetime'''''''''''20''2''''''''''''''0-''''''''2''''''''''02''''4''''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2020-2024</a:t>
            </a:fld>
            <a:endParaRPr kumimoji="0" lang="de-DE" sz="1400" b="0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8" name="Rechteck 187">
            <a:extLst>
              <a:ext uri="{FF2B5EF4-FFF2-40B4-BE49-F238E27FC236}">
                <a16:creationId xmlns:a16="http://schemas.microsoft.com/office/drawing/2014/main" id="{B7E5BC68-3A83-BEB7-4693-6FC034328B79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8066087" y="3917950"/>
            <a:ext cx="8667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7164D297-243F-4784-A8B3-51581E80F748}" type="datetime'''''''''''''''''2''''''''''''''''0''''''20''-''2''''''0''2''5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2020-2025</a:t>
            </a:fld>
            <a:r>
              <a:rPr lang="de-DE" altLang="en-US" sz="1400" kern="0" dirty="0">
                <a:latin typeface="+mn-lt"/>
                <a:cs typeface="Calibri" panose="020F0502020204030204" pitchFamily="34" charset="0"/>
              </a:rPr>
              <a:t>*</a:t>
            </a:r>
            <a:endParaRPr kumimoji="0" lang="de-DE" sz="1400" b="0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3" name="Titel 1">
            <a:extLst>
              <a:ext uri="{FF2B5EF4-FFF2-40B4-BE49-F238E27FC236}">
                <a16:creationId xmlns:a16="http://schemas.microsoft.com/office/drawing/2014/main" id="{3396CD33-B37F-5F58-F6E8-78BC33C937A7}"/>
              </a:ext>
            </a:extLst>
          </p:cNvPr>
          <p:cNvSpPr txBox="1">
            <a:spLocks/>
          </p:cNvSpPr>
          <p:nvPr/>
        </p:nvSpPr>
        <p:spPr>
          <a:xfrm>
            <a:off x="1508125" y="5975517"/>
            <a:ext cx="8407400" cy="212726"/>
          </a:xfrm>
          <a:prstGeom prst="rect">
            <a:avLst/>
          </a:prstGeom>
          <a:noFill/>
        </p:spPr>
        <p:txBody>
          <a:bodyPr vert="horz"/>
          <a:lstStyle>
            <a:lvl1pPr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Quellen: Bundesministerium für Gesundheit (KJ 1-Statistik, KM 1/13-Statistik)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*vorläufige Werte</a:t>
            </a:r>
          </a:p>
        </p:txBody>
      </p:sp>
      <p:sp>
        <p:nvSpPr>
          <p:cNvPr id="241" name="Rechteck 240">
            <a:extLst>
              <a:ext uri="{FF2B5EF4-FFF2-40B4-BE49-F238E27FC236}">
                <a16:creationId xmlns:a16="http://schemas.microsoft.com/office/drawing/2014/main" id="{1B534915-9FFC-CD24-9AF5-00E3C65F8B33}"/>
              </a:ext>
            </a:extLst>
          </p:cNvPr>
          <p:cNvSpPr/>
          <p:nvPr/>
        </p:nvSpPr>
        <p:spPr bwMode="auto">
          <a:xfrm>
            <a:off x="1433307" y="4177291"/>
            <a:ext cx="5814821" cy="54483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5986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8D607-7D49-0511-8FC9-5A7587BD9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A5432B3E-69E8-3673-9105-69661E25584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304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247" imgH="246" progId="TCLayout.ActiveDocument.1">
                  <p:embed/>
                </p:oleObj>
              </mc:Choice>
              <mc:Fallback>
                <p:oleObj name="think-cell Folie" r:id="rId17" imgW="247" imgH="24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C8DB05-748A-152A-E40E-23472154E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82270B-7A8A-7F89-A4A3-CC668ACAC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00" y="1182916"/>
            <a:ext cx="4392488" cy="356756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/>
              <a:t>Wachstum der GKV-Leistungsausgaben seit </a:t>
            </a:r>
            <a:r>
              <a:rPr lang="de-DE" sz="1400" b="1" u="sng" dirty="0"/>
              <a:t>2020</a:t>
            </a:r>
            <a:r>
              <a:rPr lang="de-DE" sz="1400" b="1" dirty="0"/>
              <a:t> in %</a:t>
            </a:r>
          </a:p>
          <a:p>
            <a:endParaRPr lang="de-DE" sz="16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061A26-8B9B-2663-F949-30DD276B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Abbildung 3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28BDD6F-9EC2-488C-5EA5-BCD0535FC5B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336" y="628162"/>
            <a:ext cx="12072664" cy="431800"/>
          </a:xfrm>
        </p:spPr>
        <p:txBody>
          <a:bodyPr/>
          <a:lstStyle/>
          <a:p>
            <a:r>
              <a:rPr lang="de-DE" sz="1800" dirty="0"/>
              <a:t>3. Ohne Pflegebudget ist die Dynamik der Krankenhausausgaben deutlich unterproportional</a:t>
            </a:r>
          </a:p>
        </p:txBody>
      </p:sp>
      <p:graphicFrame>
        <p:nvGraphicFramePr>
          <p:cNvPr id="27" name="Chart 3">
            <a:extLst>
              <a:ext uri="{FF2B5EF4-FFF2-40B4-BE49-F238E27FC236}">
                <a16:creationId xmlns:a16="http://schemas.microsoft.com/office/drawing/2014/main" id="{30FEDAF1-6590-BB5E-F749-A20BA7544B1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3164299"/>
              </p:ext>
            </p:extLst>
          </p:nvPr>
        </p:nvGraphicFramePr>
        <p:xfrm>
          <a:off x="3937000" y="1322388"/>
          <a:ext cx="4968875" cy="486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73" name="Rechteck 172">
            <a:extLst>
              <a:ext uri="{FF2B5EF4-FFF2-40B4-BE49-F238E27FC236}">
                <a16:creationId xmlns:a16="http://schemas.microsoft.com/office/drawing/2014/main" id="{457F01FF-E5C4-64C8-290C-EFF2559EB04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508125" y="1757363"/>
            <a:ext cx="9779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A02D5C82-4D85-4813-BF84-23DD49068C46}" type="datetime'Pfleg''''''e''''''''''''''''''''''b''''''''''u''d''ge''t'">
              <a:rPr lang="de-DE" altLang="en-US" sz="1400" b="1" kern="0" smtClean="0">
                <a:latin typeface="+mn-lt"/>
                <a:cs typeface="Calibri" panose="020F0502020204030204" pitchFamily="34" charset="0"/>
              </a:rPr>
              <a:pPr/>
              <a:t>Pflegebudget</a:t>
            </a:fld>
            <a:endParaRPr kumimoji="0" lang="de-DE" sz="1400" b="1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7FB5C33-0045-2F28-4C8C-D3C16CAF78C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08125" y="2230438"/>
            <a:ext cx="14478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D1A4EBEE-A9A3-446B-87EF-D52BBEE871C5}" type="datetime'Hei''l-'''' un''d'''''''' Hi''''l''f''smi''''''tt''''e''''''l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Heil- und Hilfsmittel</a:t>
            </a:fld>
            <a:endParaRPr kumimoji="0" lang="de-DE" sz="1400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1" name="Rechteck 170">
            <a:extLst>
              <a:ext uri="{FF2B5EF4-FFF2-40B4-BE49-F238E27FC236}">
                <a16:creationId xmlns:a16="http://schemas.microsoft.com/office/drawing/2014/main" id="{BAD41575-49A7-8FC2-B3D7-8B78FA23207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508125" y="2701925"/>
            <a:ext cx="131286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541282A8-E97C-42BA-8330-3ED7C163A591}" type="datetime'''''''''Üb''r''''i''ge Le''''''i''st''''''un''''''ge''''n''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Übrige Leistungen</a:t>
            </a:fld>
            <a:endParaRPr kumimoji="0" lang="de-DE" sz="1400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4" name="Rechteck 173">
            <a:extLst>
              <a:ext uri="{FF2B5EF4-FFF2-40B4-BE49-F238E27FC236}">
                <a16:creationId xmlns:a16="http://schemas.microsoft.com/office/drawing/2014/main" id="{89521FD4-EEBF-4EBC-0CF8-97F4FB8BBA8A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508125" y="3175000"/>
            <a:ext cx="8921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F448F627-D2FC-4627-98CB-39A0435ABC8F}" type="datetime'''Ar''''z''''''''''n''''ei''m''''i''''''t''''''''t''e''l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Arzneimittel</a:t>
            </a:fld>
            <a:endParaRPr kumimoji="0" lang="de-DE" sz="1400" b="0" i="0" strike="noStrike" kern="0" cap="none" normalizeH="0" baseline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240832B-75B0-2076-0844-43C6C358E468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1508125" y="3648075"/>
            <a:ext cx="1081088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2959C7E9-9BD5-4BE4-8529-96A57E5A7858}" type="datetime'''G''KV'''''' i''''''ns''''''g''''''''''''''''''es''a''m''t''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GKV insgesamt</a:t>
            </a:fld>
            <a:endParaRPr kumimoji="0" lang="de-DE" sz="1400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3E8E138-364A-C885-DDFA-B3466864832C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508125" y="4119563"/>
            <a:ext cx="175101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F9599F03-3077-47A6-A958-C4FA7C5A2470}" type="datetime'Kr''a''nkenh''''au''''''''''''''''s'''' ''in''s''gesam''''t'">
              <a:rPr lang="de-DE" altLang="en-US" sz="1400" b="1" kern="0" smtClean="0">
                <a:latin typeface="+mn-lt"/>
                <a:cs typeface="Calibri" panose="020F0502020204030204" pitchFamily="34" charset="0"/>
              </a:rPr>
              <a:pPr/>
              <a:t>Krankenhaus insgesamt</a:t>
            </a:fld>
            <a:endParaRPr kumimoji="0" lang="de-DE" sz="1400" b="1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00EFDCA-471E-FF45-74E5-873B57F8D2D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508125" y="4592638"/>
            <a:ext cx="16256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79A6BB87-8F02-45A8-9ED4-3CD33985B9BF}" type="datetime'Z''a''''h''''n''arz''''''t'''' ''''&amp;'''' Zahne''rs''atz''''''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Zahnarzt &amp; Zahnersatz</a:t>
            </a:fld>
            <a:endParaRPr kumimoji="0" lang="de-DE" sz="1400" b="0" i="0" strike="noStrike" kern="0" cap="none" normalizeH="0" baseline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803ADC3-EAD9-A8F8-F275-0E98C1E12832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508124" y="5065713"/>
            <a:ext cx="23939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1C5B8FF5-106A-4B34-AC39-837E64C2F2FC}" type="datetime'Kran''''ke''nh''a''''''u''''s'' oh''ne ''''Pf''legebu''dg''et'">
              <a:rPr lang="de-DE" altLang="en-US" sz="1400" b="1" kern="0" smtClean="0">
                <a:latin typeface="+mn-lt"/>
                <a:cs typeface="Calibri" panose="020F0502020204030204" pitchFamily="34" charset="0"/>
              </a:rPr>
              <a:pPr/>
              <a:t>Krankenhaus ohne Pflegebudget</a:t>
            </a:fld>
            <a:endParaRPr kumimoji="0" lang="de-DE" sz="1400" b="1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8" name="Rechteck 177">
            <a:extLst>
              <a:ext uri="{FF2B5EF4-FFF2-40B4-BE49-F238E27FC236}">
                <a16:creationId xmlns:a16="http://schemas.microsoft.com/office/drawing/2014/main" id="{F15667A6-DBDE-506A-C0EA-05E797ECB44F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508125" y="5537200"/>
            <a:ext cx="15398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7EA3A14D-4593-4B86-9B0E-3067C54061EF}" type="datetime'''''''Ärz''''tli''che'' B''eh''''''''a''''n''d''l''''u''ng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Ärztliche Behandlung</a:t>
            </a:fld>
            <a:endParaRPr kumimoji="0" lang="de-DE" sz="1400" b="0" i="0" strike="noStrike" kern="0" cap="none" normalizeH="0" baseline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AE3EABD-5931-796F-3F50-4031BAD55A91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824788" y="3794125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0" name="Rechteck 189">
            <a:extLst>
              <a:ext uri="{FF2B5EF4-FFF2-40B4-BE49-F238E27FC236}">
                <a16:creationId xmlns:a16="http://schemas.microsoft.com/office/drawing/2014/main" id="{8C0DDAAA-4C73-ACF5-43B4-B2F5E1412C79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7824788" y="4057650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A69624B-B9F7-2E87-1393-5B046BFEBA3D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8126413" y="3789363"/>
            <a:ext cx="7778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1EB29F19-E3B8-43FA-838F-553A4C302243}" type="datetime'''''''''''20''2''''''''''''''0-''''''''2''''''''''02''''4''''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2020-2024</a:t>
            </a:fld>
            <a:endParaRPr kumimoji="0" lang="de-DE" sz="1400" b="0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8" name="Rechteck 187">
            <a:extLst>
              <a:ext uri="{FF2B5EF4-FFF2-40B4-BE49-F238E27FC236}">
                <a16:creationId xmlns:a16="http://schemas.microsoft.com/office/drawing/2014/main" id="{58B5EF5B-73DC-5C4B-C4E1-B941C88B54CD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8126413" y="4052888"/>
            <a:ext cx="8667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7164D297-243F-4784-A8B3-51581E80F748}" type="datetime'''''''''''''''''2''''''''''''''''0''''''20''-''2''''''0''2''5'">
              <a:rPr lang="de-DE" altLang="en-US" sz="1400" kern="0" smtClean="0">
                <a:latin typeface="+mn-lt"/>
                <a:cs typeface="Calibri" panose="020F0502020204030204" pitchFamily="34" charset="0"/>
              </a:rPr>
              <a:pPr/>
              <a:t>2020-2025</a:t>
            </a:fld>
            <a:r>
              <a:rPr lang="de-DE" altLang="en-US" sz="1400" kern="0" dirty="0">
                <a:latin typeface="+mn-lt"/>
                <a:cs typeface="Calibri" panose="020F0502020204030204" pitchFamily="34" charset="0"/>
              </a:rPr>
              <a:t>*</a:t>
            </a:r>
            <a:endParaRPr kumimoji="0" lang="de-DE" sz="1400" b="0" i="0" strike="noStrike" kern="0" cap="none" normalizeH="0" baseline="0" dirty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6" name="Titel 1">
            <a:extLst>
              <a:ext uri="{FF2B5EF4-FFF2-40B4-BE49-F238E27FC236}">
                <a16:creationId xmlns:a16="http://schemas.microsoft.com/office/drawing/2014/main" id="{4A889310-9B2C-E45E-E8A3-880B21BB7AE4}"/>
              </a:ext>
            </a:extLst>
          </p:cNvPr>
          <p:cNvSpPr txBox="1">
            <a:spLocks/>
          </p:cNvSpPr>
          <p:nvPr/>
        </p:nvSpPr>
        <p:spPr>
          <a:xfrm>
            <a:off x="1508124" y="5962563"/>
            <a:ext cx="8407400" cy="212726"/>
          </a:xfrm>
          <a:prstGeom prst="rect">
            <a:avLst/>
          </a:prstGeom>
          <a:noFill/>
        </p:spPr>
        <p:txBody>
          <a:bodyPr vert="horz"/>
          <a:lstStyle>
            <a:lvl1pPr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Quellen: Bundesministerium für Gesundheit (KJ 1-Statistik, KM 1/13-Statistik)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*vorläufige Werte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0157C2-0219-9DB6-AABC-1E40E7C59F8A}"/>
              </a:ext>
            </a:extLst>
          </p:cNvPr>
          <p:cNvSpPr/>
          <p:nvPr/>
        </p:nvSpPr>
        <p:spPr bwMode="auto">
          <a:xfrm>
            <a:off x="1433289" y="4951297"/>
            <a:ext cx="4998903" cy="4621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2BB8F8C-3538-4E5F-75EB-C20138998A29}"/>
              </a:ext>
            </a:extLst>
          </p:cNvPr>
          <p:cNvSpPr/>
          <p:nvPr/>
        </p:nvSpPr>
        <p:spPr bwMode="auto">
          <a:xfrm>
            <a:off x="1433289" y="1644415"/>
            <a:ext cx="7559899" cy="4621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7219DD7-2145-E69D-2845-E54C7AB7F763}"/>
              </a:ext>
            </a:extLst>
          </p:cNvPr>
          <p:cNvSpPr/>
          <p:nvPr/>
        </p:nvSpPr>
        <p:spPr bwMode="auto">
          <a:xfrm>
            <a:off x="1436809" y="3995463"/>
            <a:ext cx="5451279" cy="4910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8632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4D8C9-A6FB-78F4-0C5F-AC830BB7C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390DB2CE-8A6F-623D-2412-AEF2B866BAA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920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247" imgH="246" progId="TCLayout.ActiveDocument.1">
                  <p:embed/>
                </p:oleObj>
              </mc:Choice>
              <mc:Fallback>
                <p:oleObj name="think-cell Folie" r:id="rId14" imgW="247" imgH="24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625F03-ED0E-BC8B-1570-B4064F2973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78A44B8B-D4DE-495E-40D5-712AEA42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Abbildung 4</a:t>
            </a:r>
          </a:p>
        </p:txBody>
      </p:sp>
      <p:sp>
        <p:nvSpPr>
          <p:cNvPr id="349" name="Inhaltsplatzhalter 348">
            <a:extLst>
              <a:ext uri="{FF2B5EF4-FFF2-40B4-BE49-F238E27FC236}">
                <a16:creationId xmlns:a16="http://schemas.microsoft.com/office/drawing/2014/main" id="{2FBEA528-F52C-8AE9-1A02-6541B8A2EE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4691" y="561975"/>
            <a:ext cx="10802359" cy="431800"/>
          </a:xfrm>
        </p:spPr>
        <p:txBody>
          <a:bodyPr/>
          <a:lstStyle/>
          <a:p>
            <a:r>
              <a:rPr lang="de-DE" sz="1800" dirty="0"/>
              <a:t>3. Ohne Pflegebudget ist die Dynamik der Krankenhausausgaben deutlich unterproportional</a:t>
            </a:r>
          </a:p>
        </p:txBody>
      </p:sp>
      <p:graphicFrame>
        <p:nvGraphicFramePr>
          <p:cNvPr id="231" name="Chart 3">
            <a:extLst>
              <a:ext uri="{FF2B5EF4-FFF2-40B4-BE49-F238E27FC236}">
                <a16:creationId xmlns:a16="http://schemas.microsoft.com/office/drawing/2014/main" id="{DFEBA294-07CF-A0C7-430C-5C94EF2BA9D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9399388"/>
              </p:ext>
            </p:extLst>
          </p:nvPr>
        </p:nvGraphicFramePr>
        <p:xfrm>
          <a:off x="869950" y="1709738"/>
          <a:ext cx="6392863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50D7B05-B3F9-5793-C23F-30715715F3C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254125" y="5648325"/>
            <a:ext cx="3746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fld id="{6785D939-BC96-492D-B315-47A1F02FE1FC}" type="datetime'''2''''''''''''''''''''''''0''''''''2''''''''''0'''">
              <a:rPr lang="de-DE" altLang="en-US" sz="1400" smtClean="0">
                <a:effectLst/>
                <a:latin typeface="+mn-lt"/>
              </a:rPr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tabLst/>
              </a:pPr>
              <a:t>2020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8DE3BB8-82A2-122A-4650-29C28120879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401888" y="5648325"/>
            <a:ext cx="3746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fld id="{264FCC61-45C5-4E9E-858D-51F4932B58A3}" type="datetime'''''''''''''''''2''''02''''''''''''''''''''''''''''''1'''''''">
              <a:rPr lang="de-DE" altLang="en-US" sz="1400" smtClean="0">
                <a:effectLst/>
                <a:latin typeface="+mn-lt"/>
              </a:rPr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tabLst/>
              </a:pPr>
              <a:t>2021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4842E28-34E8-1A87-01B4-DCABF2FABD3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3549650" y="5648325"/>
            <a:ext cx="3746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fld id="{954980BE-4C06-4BEA-AB6B-AAC08BFFB4A0}" type="datetime'''2''''''0''''''2''''''''''''''''''2'''''''''''''''''''''''''">
              <a:rPr lang="de-DE" altLang="en-US" sz="1400" smtClean="0">
                <a:effectLst/>
                <a:latin typeface="+mn-lt"/>
              </a:rPr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tabLst/>
              </a:pPr>
              <a:t>2022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E952D31-C4A2-8503-8F02-73FEDA78ABA4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4697413" y="5648325"/>
            <a:ext cx="3746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fld id="{B51FC8FF-E558-4202-B154-A59BAA1F56D5}" type="datetime'2''0''''''''2''''''''''''3'''''''''''''''''''">
              <a:rPr lang="de-DE" altLang="en-US" sz="1400" smtClean="0">
                <a:effectLst/>
                <a:latin typeface="+mn-lt"/>
              </a:rPr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tabLst/>
              </a:pPr>
              <a:t>2023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DD70C62-6647-01BC-31EE-E1E98E5CF5C3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845175" y="5648325"/>
            <a:ext cx="3746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fld id="{FC351FD5-3604-4CD6-B715-5BE0B6E4B7C3}" type="datetime'''''''''2''0''''''2''4'''''''''''''''''''''''''''''''''''''">
              <a:rPr lang="de-DE" altLang="en-US" sz="1400" smtClean="0">
                <a:effectLst/>
                <a:latin typeface="+mn-lt"/>
              </a:rPr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tabLst/>
              </a:pPr>
              <a:t>2024</a:t>
            </a:fld>
            <a:endParaRPr kumimoji="0" lang="de-DE" sz="1400" b="0" i="0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90F1B8F-2FF0-B9C6-B550-DA583C65BCE5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948488" y="5648325"/>
            <a:ext cx="4635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fld id="{6E5E9EB6-0FF7-41F5-AD04-533C4AC5F9C8}" type="datetime'''''''''''''''''2''0''''''2''''''''''''''''''5'">
              <a:rPr lang="de-DE" altLang="en-US" sz="1400" smtClean="0">
                <a:effectLst/>
                <a:latin typeface="+mn-lt"/>
              </a:rPr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tabLst/>
              </a:pPr>
              <a:t>2025</a:t>
            </a:fld>
            <a:r>
              <a:rPr lang="de-DE" altLang="en-US" sz="1400" dirty="0">
                <a:effectLst/>
                <a:latin typeface="+mn-lt"/>
              </a:rPr>
              <a:t>*</a:t>
            </a:r>
            <a:endParaRPr kumimoji="0" lang="de-DE" sz="1400" b="0" i="0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3D7474B-3D8C-251E-62DA-72D35F3814FC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372350" y="3508375"/>
            <a:ext cx="249872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82780F6B-2843-4331-A1CB-2B560BA623AE}" type="datetime'GK''V-L''''''''e''is''tungsa''usg''abe''n ''insge''sa''m''t'">
              <a:rPr lang="de-DE" altLang="en-US" sz="1400" smtClean="0">
                <a:latin typeface="+mn-lt"/>
              </a:rPr>
              <a:pPr/>
              <a:t>GKV-Leistungsausgaben insgesamt</a:t>
            </a:fld>
            <a:endParaRPr kumimoji="0" lang="de-DE" sz="1400" b="0" i="0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45" name="Rechteck 244">
            <a:extLst>
              <a:ext uri="{FF2B5EF4-FFF2-40B4-BE49-F238E27FC236}">
                <a16:creationId xmlns:a16="http://schemas.microsoft.com/office/drawing/2014/main" id="{B34A2D4C-E56A-6D8B-8124-4BFF7FE9869C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372350" y="3771900"/>
            <a:ext cx="2338388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9A51CA55-F35C-4539-B88B-F7CABB7CCED8}" type="datetime'Kr''an''ke''nhau''s ohne'' ''''Pf''l''''e''gebu''d''ge''t'''''">
              <a:rPr lang="de-DE" altLang="en-US" sz="1400" smtClean="0">
                <a:latin typeface="+mn-lt"/>
              </a:rPr>
              <a:pPr/>
              <a:t>Krankenhaus ohne Pflegebudget</a:t>
            </a:fld>
            <a:endParaRPr kumimoji="0" lang="de-DE" sz="1400" b="0" i="0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4AB2D8F-3919-46EF-3405-8DCB93216576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372350" y="1916113"/>
            <a:ext cx="960438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A993FB52-CF52-49C4-B462-554E84321FA2}" type="datetime'''P''''''f''''l''ege''''''bu''d''''''''ge''''''''''''''''''t'">
              <a:rPr lang="de-DE" altLang="en-US" sz="1400" smtClean="0">
                <a:latin typeface="+mn-lt"/>
              </a:rPr>
              <a:pPr/>
              <a:t>Pflegebudget</a:t>
            </a:fld>
            <a:endParaRPr kumimoji="0" lang="de-DE" sz="1400" b="0" i="0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47" name="Rechteck 246">
            <a:extLst>
              <a:ext uri="{FF2B5EF4-FFF2-40B4-BE49-F238E27FC236}">
                <a16:creationId xmlns:a16="http://schemas.microsoft.com/office/drawing/2014/main" id="{0FFDF829-BC78-46CA-B8DA-C9BAB6F7C7DD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372350" y="3244850"/>
            <a:ext cx="169862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3BA0AFCA-A61D-4834-BFF3-E24E90DE7E53}" type="datetime'''Kr''''''ank''enhaus'''''''''' in''s''''''''ge''s''''''amt'''">
              <a:rPr lang="de-DE" altLang="en-US" sz="1400" smtClean="0">
                <a:latin typeface="+mn-lt"/>
              </a:rPr>
              <a:pPr/>
              <a:t>Krankenhaus insgesamt</a:t>
            </a:fld>
            <a:endParaRPr kumimoji="0" lang="de-DE" sz="1400" b="0" i="0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F0DB7182-4D48-AC3A-07CA-6BE0F42928C8}"/>
              </a:ext>
            </a:extLst>
          </p:cNvPr>
          <p:cNvSpPr txBox="1">
            <a:spLocks/>
          </p:cNvSpPr>
          <p:nvPr/>
        </p:nvSpPr>
        <p:spPr>
          <a:xfrm>
            <a:off x="1173436" y="5999613"/>
            <a:ext cx="8407400" cy="212726"/>
          </a:xfrm>
          <a:prstGeom prst="rect">
            <a:avLst/>
          </a:prstGeom>
          <a:noFill/>
        </p:spPr>
        <p:txBody>
          <a:bodyPr vert="horz"/>
          <a:lstStyle>
            <a:lvl1pPr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Quellen: Bundesministerium für Gesundheit (KJ 1-Statistik, KM 1/13-Statistik)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*vorläufige Werte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60B7E0B9-3869-2E6A-CFFA-920B78CD5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7568" y="1399922"/>
            <a:ext cx="4392488" cy="356756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/>
              <a:t>Wachstum der GKV-Leistungsausgaben in % (2020=100)</a:t>
            </a:r>
          </a:p>
          <a:p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4664725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hink-cell data - do not delete" hidden="1">
            <a:extLst>
              <a:ext uri="{FF2B5EF4-FFF2-40B4-BE49-F238E27FC236}">
                <a16:creationId xmlns:a16="http://schemas.microsoft.com/office/drawing/2014/main" id="{13E9A64C-DC12-870E-BFB8-FED55CDBBEC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0509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1" imgW="425" imgH="424" progId="TCLayout.ActiveDocument.1">
                  <p:embed/>
                </p:oleObj>
              </mc:Choice>
              <mc:Fallback>
                <p:oleObj name="think-cell Folie" r:id="rId21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F6803E00-535F-39AC-46C1-ED16C1BB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Abbildung 5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E1E60B-6626-9F17-0225-A294AC16AE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336" y="628162"/>
            <a:ext cx="11809312" cy="431800"/>
          </a:xfrm>
        </p:spPr>
        <p:txBody>
          <a:bodyPr/>
          <a:lstStyle/>
          <a:p>
            <a:r>
              <a:rPr lang="de-DE" sz="1800" dirty="0"/>
              <a:t>4. Der Krankenhausanteil an den GKV-Leistungsausgaben ist seit 2010 deutlich gesunken</a:t>
            </a:r>
          </a:p>
        </p:txBody>
      </p:sp>
      <p:sp>
        <p:nvSpPr>
          <p:cNvPr id="5" name="Inhaltsplatzhalter 83">
            <a:extLst>
              <a:ext uri="{FF2B5EF4-FFF2-40B4-BE49-F238E27FC236}">
                <a16:creationId xmlns:a16="http://schemas.microsoft.com/office/drawing/2014/main" id="{70FC2F6B-264B-452E-D8CC-78B1BE2785A7}"/>
              </a:ext>
            </a:extLst>
          </p:cNvPr>
          <p:cNvSpPr txBox="1">
            <a:spLocks/>
          </p:cNvSpPr>
          <p:nvPr/>
        </p:nvSpPr>
        <p:spPr>
          <a:xfrm>
            <a:off x="0" y="1944696"/>
            <a:ext cx="4186238" cy="431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600" kern="0" dirty="0">
                <a:solidFill>
                  <a:schemeClr val="tx1"/>
                </a:solidFill>
              </a:rPr>
              <a:t>GKV-Leistungsausgaben: 164,96 Mrd. €</a:t>
            </a:r>
          </a:p>
        </p:txBody>
      </p:sp>
      <p:graphicFrame>
        <p:nvGraphicFramePr>
          <p:cNvPr id="83" name="Chart 3">
            <a:extLst>
              <a:ext uri="{FF2B5EF4-FFF2-40B4-BE49-F238E27FC236}">
                <a16:creationId xmlns:a16="http://schemas.microsoft.com/office/drawing/2014/main" id="{4D09C36D-C553-A024-52D1-26E99224F67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6244294"/>
              </p:ext>
            </p:extLst>
          </p:nvPr>
        </p:nvGraphicFramePr>
        <p:xfrm>
          <a:off x="-47625" y="2190750"/>
          <a:ext cx="3117850" cy="317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79" name="Rechteck 78">
            <a:extLst>
              <a:ext uri="{FF2B5EF4-FFF2-40B4-BE49-F238E27FC236}">
                <a16:creationId xmlns:a16="http://schemas.microsoft.com/office/drawing/2014/main" id="{27E7DD41-0EA5-BB37-EBFA-127FD95B878E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790575" y="2817813"/>
            <a:ext cx="493713" cy="1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AF57D97A-083B-421E-87B6-C810F843B26C}" type="datetime'''15'''''''',''''''''''''''''9%'''''''''''''''''">
              <a:rPr lang="de-DE" altLang="en-US" sz="1400" kern="0" smtClean="0">
                <a:effectLst/>
                <a:latin typeface="+mn-lt"/>
                <a:cs typeface="Calibri" panose="020F0502020204030204" pitchFamily="34" charset="0"/>
                <a:sym typeface="+mn-lt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15,9%</a:t>
            </a:fld>
            <a:endParaRPr kumimoji="0" lang="de-DE" sz="1400" b="0" i="0" strike="noStrike" kern="0" cap="none" normalizeH="0" baseline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C0EA9CA-41F1-BF8E-48BD-F460514B78D9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954338" y="5365750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202151F-D5EB-4D16-22EF-8307645065C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954338" y="5629275"/>
            <a:ext cx="250825" cy="187325"/>
          </a:xfrm>
          <a:prstGeom prst="rect">
            <a:avLst/>
          </a:prstGeom>
          <a:solidFill>
            <a:schemeClr val="accent2"/>
          </a:solidFill>
          <a:ln w="63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ABC8E1-1B14-4423-0964-2079061F3D7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199063" y="5365750"/>
            <a:ext cx="250825" cy="1873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01084CE-035E-F429-79EC-E87DAB9236FF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199063" y="5629275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209BE15-1AF7-278D-EADB-60F88F4EBA96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050088" y="5365750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D8C5A75-B013-9C85-7EEB-BA5B2021C915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050088" y="5629275"/>
            <a:ext cx="250825" cy="18732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54B8C8-3556-FC34-6767-899B6372E227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255963" y="5360988"/>
            <a:ext cx="184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C014902-918C-47E0-9722-97DB9AD33090}" type="datetime'K''r''ank''''''''''enh''a''''usbe''ha''n''''dl''''ung'''' '">
              <a:rPr lang="de-DE" altLang="en-US" sz="1400" b="0" kern="0" smtClean="0">
                <a:cs typeface="Calibri" panose="020F0502020204030204" pitchFamily="34" charset="0"/>
              </a:rPr>
              <a:pPr/>
              <a:t>Krankenhausbehandlung 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B808CEF-94E7-6D04-5AF2-FFADAB7A0F80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255963" y="5624513"/>
            <a:ext cx="1539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E1ED7C6-2798-48C9-84A0-0CC7E247A793}" type="datetime'Är''''z''''''tl''ich''e'''' Be''''ha''nd''''''''l''''u''ng'''">
              <a:rPr lang="de-DE" altLang="en-US" sz="1400" b="0" kern="0" smtClean="0">
                <a:cs typeface="Calibri" panose="020F0502020204030204" pitchFamily="34" charset="0"/>
              </a:rPr>
              <a:pPr/>
              <a:t>Ärztliche Behandlung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3CDFD6B-ABBC-EFD1-7081-78478B13F776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500688" y="5360988"/>
            <a:ext cx="144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8D33B1C-5404-4620-8FF4-DFC2D56A6B25}" type="datetime'H''eil''-'' un''d'' ''H''i''''lfs''m''itt''e''''l'''">
              <a:rPr lang="de-DE" altLang="en-US" sz="1400" b="0" kern="0" smtClean="0">
                <a:cs typeface="Calibri" panose="020F0502020204030204" pitchFamily="34" charset="0"/>
              </a:rPr>
              <a:pPr/>
              <a:t>Heil- und Hilfsmittel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99B4486-CEEF-C70B-CEAA-4FE16B836BDC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500688" y="5624513"/>
            <a:ext cx="892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DAF6DA0-641A-4213-91FF-61EE60B49460}" type="datetime'''Ar''zne''''''''i''m''''''''''''''''''i''tt''el'''''''''">
              <a:rPr lang="de-DE" altLang="en-US" sz="1400" b="0" kern="0" smtClean="0">
                <a:cs typeface="Calibri" panose="020F0502020204030204" pitchFamily="34" charset="0"/>
              </a:rPr>
              <a:pPr/>
              <a:t>Arzneimittel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95980C9-D520-D99E-8E26-1381D8D684DD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351713" y="5360988"/>
            <a:ext cx="162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CD69B31-AEF4-4A1B-A560-D970FCE1E0BA}" type="datetime'Z''''ah''''n''''''''a''r''zt'' ''''''&amp; ''Zah''nersatz'''''''">
              <a:rPr lang="de-DE" altLang="en-US" sz="1400" b="0" kern="0" smtClean="0">
                <a:cs typeface="Calibri" panose="020F0502020204030204" pitchFamily="34" charset="0"/>
              </a:rPr>
              <a:pPr/>
              <a:t>Zahnarzt &amp; Zahnersatz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70636A1-8A00-F666-7226-F55FB6EC59DA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7351713" y="5624513"/>
            <a:ext cx="1312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  <a:defRPr lang="de-DE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0A0DD3C-F1DA-4C32-9019-0D8C23C3E49A}" type="datetime'Übri''''''''ge'' L''e''''''''''i''st''''un''g''en'''''''''''">
              <a:rPr lang="de-DE" altLang="en-US" sz="1400" b="0" kern="0" smtClean="0">
                <a:cs typeface="Calibri" panose="020F0502020204030204" pitchFamily="34" charset="0"/>
              </a:rPr>
              <a:pPr/>
              <a:t>Übrige Leistungen</a:t>
            </a:fld>
            <a:endParaRPr lang="de-DE" sz="1400" b="0" kern="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029B81A-DA41-11DB-C85F-BFABA9BFE318}"/>
              </a:ext>
            </a:extLst>
          </p:cNvPr>
          <p:cNvSpPr txBox="1"/>
          <p:nvPr/>
        </p:nvSpPr>
        <p:spPr>
          <a:xfrm>
            <a:off x="1043183" y="3625849"/>
            <a:ext cx="103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</a:p>
        </p:txBody>
      </p:sp>
      <p:graphicFrame>
        <p:nvGraphicFramePr>
          <p:cNvPr id="89" name="Chart 3">
            <a:extLst>
              <a:ext uri="{FF2B5EF4-FFF2-40B4-BE49-F238E27FC236}">
                <a16:creationId xmlns:a16="http://schemas.microsoft.com/office/drawing/2014/main" id="{25D5A744-6B40-3429-1B31-963E2A69C0DE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50797887"/>
              </p:ext>
            </p:extLst>
          </p:nvPr>
        </p:nvGraphicFramePr>
        <p:xfrm>
          <a:off x="7939088" y="2189163"/>
          <a:ext cx="3117850" cy="318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87" name="Rechteck 86">
            <a:extLst>
              <a:ext uri="{FF2B5EF4-FFF2-40B4-BE49-F238E27FC236}">
                <a16:creationId xmlns:a16="http://schemas.microsoft.com/office/drawing/2014/main" id="{B1C2DCF9-5E76-26D8-51E9-E5D3A7E547F6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8682038" y="2890838"/>
            <a:ext cx="493713" cy="1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F4BE3123-82DE-4107-A099-A191186C143B}" type="datetime'''''''''''''''1''''''9'''''''''''''',''8%'''''''''''''''''">
              <a:rPr lang="de-DE" altLang="en-US" sz="1400" kern="0" smtClean="0">
                <a:effectLst/>
                <a:latin typeface="+mn-lt"/>
                <a:cs typeface="Calibri" panose="020F0502020204030204" pitchFamily="34" charset="0"/>
                <a:sym typeface="+mn-lt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19,8%</a:t>
            </a:fld>
            <a:endParaRPr kumimoji="0" lang="de-DE" sz="1400" b="0" i="0" strike="noStrike" kern="0" cap="none" normalizeH="0" baseline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33272B7-3639-7722-30B4-285D4A30FF0E}"/>
              </a:ext>
            </a:extLst>
          </p:cNvPr>
          <p:cNvSpPr txBox="1"/>
          <p:nvPr/>
        </p:nvSpPr>
        <p:spPr>
          <a:xfrm>
            <a:off x="9000005" y="3625849"/>
            <a:ext cx="103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2025*</a:t>
            </a:r>
          </a:p>
        </p:txBody>
      </p:sp>
      <p:sp>
        <p:nvSpPr>
          <p:cNvPr id="22" name="Inhaltsplatzhalter 83">
            <a:extLst>
              <a:ext uri="{FF2B5EF4-FFF2-40B4-BE49-F238E27FC236}">
                <a16:creationId xmlns:a16="http://schemas.microsoft.com/office/drawing/2014/main" id="{957912CF-3C22-E10B-7F24-783463009FB7}"/>
              </a:ext>
            </a:extLst>
          </p:cNvPr>
          <p:cNvSpPr txBox="1">
            <a:spLocks/>
          </p:cNvSpPr>
          <p:nvPr/>
        </p:nvSpPr>
        <p:spPr>
          <a:xfrm>
            <a:off x="7852949" y="1944688"/>
            <a:ext cx="4187825" cy="431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600" kern="0" dirty="0">
                <a:solidFill>
                  <a:schemeClr val="tx1"/>
                </a:solidFill>
              </a:rPr>
              <a:t>GKV-Leistungsausgaben: 336,37 Mrd. €</a:t>
            </a:r>
          </a:p>
        </p:txBody>
      </p:sp>
      <p:sp>
        <p:nvSpPr>
          <p:cNvPr id="23" name="Inhaltsplatzhalter 83">
            <a:extLst>
              <a:ext uri="{FF2B5EF4-FFF2-40B4-BE49-F238E27FC236}">
                <a16:creationId xmlns:a16="http://schemas.microsoft.com/office/drawing/2014/main" id="{C5B955CD-9C21-2D51-BAB2-2B5051EBB472}"/>
              </a:ext>
            </a:extLst>
          </p:cNvPr>
          <p:cNvSpPr txBox="1">
            <a:spLocks/>
          </p:cNvSpPr>
          <p:nvPr/>
        </p:nvSpPr>
        <p:spPr>
          <a:xfrm>
            <a:off x="2811223" y="2487591"/>
            <a:ext cx="1245394" cy="12926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200" kern="0" dirty="0">
                <a:solidFill>
                  <a:schemeClr val="tx1"/>
                </a:solidFill>
              </a:rPr>
              <a:t>davon: Krankenhaus-behandlung</a:t>
            </a:r>
          </a:p>
          <a:p>
            <a:pPr algn="ctr"/>
            <a:r>
              <a:rPr lang="de-DE" sz="1600" kern="0" dirty="0">
                <a:solidFill>
                  <a:srgbClr val="C00000"/>
                </a:solidFill>
              </a:rPr>
              <a:t> 35,6 % </a:t>
            </a:r>
          </a:p>
          <a:p>
            <a:r>
              <a:rPr lang="de-DE" sz="1200" kern="0" dirty="0">
                <a:solidFill>
                  <a:schemeClr val="tx1"/>
                </a:solidFill>
              </a:rPr>
              <a:t>(58,73 Mrd. €)</a:t>
            </a:r>
          </a:p>
        </p:txBody>
      </p:sp>
      <p:sp>
        <p:nvSpPr>
          <p:cNvPr id="24" name="Inhaltsplatzhalter 83">
            <a:extLst>
              <a:ext uri="{FF2B5EF4-FFF2-40B4-BE49-F238E27FC236}">
                <a16:creationId xmlns:a16="http://schemas.microsoft.com/office/drawing/2014/main" id="{7DDFADAD-759B-939B-8164-98CAEF8DB66F}"/>
              </a:ext>
            </a:extLst>
          </p:cNvPr>
          <p:cNvSpPr txBox="1">
            <a:spLocks/>
          </p:cNvSpPr>
          <p:nvPr/>
        </p:nvSpPr>
        <p:spPr>
          <a:xfrm>
            <a:off x="10762470" y="2487175"/>
            <a:ext cx="1429530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200" kern="0" dirty="0">
                <a:solidFill>
                  <a:schemeClr val="tx1"/>
                </a:solidFill>
              </a:rPr>
              <a:t>davon: Krankenhaus-behandlung</a:t>
            </a:r>
          </a:p>
          <a:p>
            <a:pPr algn="ctr"/>
            <a:r>
              <a:rPr lang="de-DE" sz="1600" kern="0" dirty="0">
                <a:solidFill>
                  <a:srgbClr val="C00000"/>
                </a:solidFill>
              </a:rPr>
              <a:t> 33,1 % </a:t>
            </a:r>
          </a:p>
          <a:p>
            <a:r>
              <a:rPr lang="de-DE" sz="1200" kern="0" dirty="0">
                <a:solidFill>
                  <a:schemeClr val="tx1"/>
                </a:solidFill>
              </a:rPr>
              <a:t>(111,43 Mrd. €)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EAE6375B-46AC-0FED-3572-28B22558B2DA}"/>
              </a:ext>
            </a:extLst>
          </p:cNvPr>
          <p:cNvSpPr txBox="1">
            <a:spLocks/>
          </p:cNvSpPr>
          <p:nvPr/>
        </p:nvSpPr>
        <p:spPr>
          <a:xfrm>
            <a:off x="695400" y="5976730"/>
            <a:ext cx="8407400" cy="212726"/>
          </a:xfrm>
          <a:prstGeom prst="rect">
            <a:avLst/>
          </a:prstGeom>
          <a:noFill/>
        </p:spPr>
        <p:txBody>
          <a:bodyPr vert="horz"/>
          <a:lstStyle>
            <a:lvl1pPr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Quellen: Bundesministerium für Gesundheit (KJ 1-Statistik, KM 1/13-Statistik)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*vorläufige Werte</a:t>
            </a:r>
          </a:p>
        </p:txBody>
      </p:sp>
      <p:graphicFrame>
        <p:nvGraphicFramePr>
          <p:cNvPr id="86" name="Chart 3">
            <a:extLst>
              <a:ext uri="{FF2B5EF4-FFF2-40B4-BE49-F238E27FC236}">
                <a16:creationId xmlns:a16="http://schemas.microsoft.com/office/drawing/2014/main" id="{6DE8B49D-5066-A23C-F76A-11D8EFE60D07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123647408"/>
              </p:ext>
            </p:extLst>
          </p:nvPr>
        </p:nvGraphicFramePr>
        <p:xfrm>
          <a:off x="3944938" y="2201863"/>
          <a:ext cx="3117850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84" name="Rechteck 83">
            <a:extLst>
              <a:ext uri="{FF2B5EF4-FFF2-40B4-BE49-F238E27FC236}">
                <a16:creationId xmlns:a16="http://schemas.microsoft.com/office/drawing/2014/main" id="{562E06CB-B7AD-EBC1-5F32-225DD95A9FE8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4695825" y="2900363"/>
            <a:ext cx="493713" cy="1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530A99DA-7650-4097-9C08-7CCD9F59E089}" type="datetime'''''''''''''1''''''''''''''9'',''''''''7''''''''''''''%'''''">
              <a:rPr lang="de-DE" altLang="en-US" sz="1400" kern="0" smtClean="0">
                <a:effectLst/>
                <a:latin typeface="+mn-lt"/>
                <a:cs typeface="Calibri" panose="020F0502020204030204" pitchFamily="34" charset="0"/>
                <a:sym typeface="+mn-lt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19,7%</a:t>
            </a:fld>
            <a:endParaRPr kumimoji="0" lang="de-DE" sz="1400" b="0" i="0" strike="noStrike" kern="0" cap="none" normalizeH="0" baseline="0">
              <a:ln>
                <a:noFill/>
              </a:ln>
              <a:effectLst/>
              <a:latin typeface="+mn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31659CD4-F874-FDDA-8E5C-813691075B76}"/>
              </a:ext>
            </a:extLst>
          </p:cNvPr>
          <p:cNvSpPr txBox="1"/>
          <p:nvPr/>
        </p:nvSpPr>
        <p:spPr>
          <a:xfrm>
            <a:off x="5001093" y="3625651"/>
            <a:ext cx="103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54" name="Inhaltsplatzhalter 83">
            <a:extLst>
              <a:ext uri="{FF2B5EF4-FFF2-40B4-BE49-F238E27FC236}">
                <a16:creationId xmlns:a16="http://schemas.microsoft.com/office/drawing/2014/main" id="{D68AB744-0BF2-DA9B-243A-17C85A0CAD45}"/>
              </a:ext>
            </a:extLst>
          </p:cNvPr>
          <p:cNvSpPr txBox="1">
            <a:spLocks/>
          </p:cNvSpPr>
          <p:nvPr/>
        </p:nvSpPr>
        <p:spPr>
          <a:xfrm>
            <a:off x="3929063" y="1944688"/>
            <a:ext cx="4187825" cy="431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600" kern="0" dirty="0">
                <a:solidFill>
                  <a:schemeClr val="tx1"/>
                </a:solidFill>
              </a:rPr>
              <a:t>GKV-Leistungsausgaben: 311,73 Mrd. €</a:t>
            </a:r>
          </a:p>
        </p:txBody>
      </p:sp>
      <p:sp>
        <p:nvSpPr>
          <p:cNvPr id="55" name="Inhaltsplatzhalter 83">
            <a:extLst>
              <a:ext uri="{FF2B5EF4-FFF2-40B4-BE49-F238E27FC236}">
                <a16:creationId xmlns:a16="http://schemas.microsoft.com/office/drawing/2014/main" id="{831BAEFB-B25F-093B-4E83-0A50296D3EAE}"/>
              </a:ext>
            </a:extLst>
          </p:cNvPr>
          <p:cNvSpPr txBox="1">
            <a:spLocks/>
          </p:cNvSpPr>
          <p:nvPr/>
        </p:nvSpPr>
        <p:spPr>
          <a:xfrm>
            <a:off x="6788409" y="2487175"/>
            <a:ext cx="1429530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400" b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20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Tx/>
              <a:buNone/>
              <a:defRPr lang="de-DE" sz="16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r" rtl="1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Wingdings" pitchFamily="2" charset="2"/>
              <a:buNone/>
              <a:defRPr lang="de-DE" sz="1400" b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-"/>
              <a:defRPr sz="2000" b="1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de-DE" sz="1200" kern="0" dirty="0">
                <a:solidFill>
                  <a:schemeClr val="tx1"/>
                </a:solidFill>
              </a:rPr>
              <a:t>davon: Krankenhaus-behandlung</a:t>
            </a:r>
          </a:p>
          <a:p>
            <a:pPr algn="ctr"/>
            <a:r>
              <a:rPr lang="de-DE" sz="1600" kern="0" dirty="0">
                <a:solidFill>
                  <a:srgbClr val="C00000"/>
                </a:solidFill>
              </a:rPr>
              <a:t> 32,6 % </a:t>
            </a:r>
          </a:p>
          <a:p>
            <a:r>
              <a:rPr lang="de-DE" sz="1200" kern="0" dirty="0">
                <a:solidFill>
                  <a:schemeClr val="tx1"/>
                </a:solidFill>
              </a:rPr>
              <a:t>(101,68 Mrd. €)</a:t>
            </a:r>
          </a:p>
        </p:txBody>
      </p:sp>
    </p:spTree>
    <p:extLst>
      <p:ext uri="{BB962C8B-B14F-4D97-AF65-F5344CB8AC3E}">
        <p14:creationId xmlns:p14="http://schemas.microsoft.com/office/powerpoint/2010/main" val="325041668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6A31A-5223-17A9-7F42-72DA6C52D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hink-cell data - do not delete" hidden="1">
            <a:extLst>
              <a:ext uri="{FF2B5EF4-FFF2-40B4-BE49-F238E27FC236}">
                <a16:creationId xmlns:a16="http://schemas.microsoft.com/office/drawing/2014/main" id="{1BB41F35-614B-0A85-1792-55D54BDE091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1804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2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E9A64C-DC12-870E-BFB8-FED55CDBB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B08403A1-FBB4-392A-83AE-EC75CEA3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Abbildung 6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40AC02-2B68-7F1C-8C93-BCF27AB31A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336" y="628162"/>
            <a:ext cx="11809312" cy="431800"/>
          </a:xfrm>
        </p:spPr>
        <p:txBody>
          <a:bodyPr/>
          <a:lstStyle/>
          <a:p>
            <a:r>
              <a:rPr lang="de-DE" sz="1800" dirty="0"/>
              <a:t>5. Der gesunkene Krankenhausanteil hat die GKV rechnerisch erheblich entlastet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30E503-363A-A1C4-366B-C616B797E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29" y="2060848"/>
            <a:ext cx="5826125" cy="32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306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7324B-51A8-3DD3-86BC-4509FE8A1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hink-cell data - do not delete" hidden="1">
            <a:extLst>
              <a:ext uri="{FF2B5EF4-FFF2-40B4-BE49-F238E27FC236}">
                <a16:creationId xmlns:a16="http://schemas.microsoft.com/office/drawing/2014/main" id="{0BA0FE5B-C61B-FC09-5A30-3A76C6848BE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6973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6" imgW="425" imgH="424" progId="TCLayout.ActiveDocument.1">
                  <p:embed/>
                </p:oleObj>
              </mc:Choice>
              <mc:Fallback>
                <p:oleObj name="think-cell Folie" r:id="rId106" imgW="425" imgH="424" progId="TCLayout.ActiveDocument.1">
                  <p:embed/>
                  <p:pic>
                    <p:nvPicPr>
                      <p:cNvPr id="2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E9A64C-DC12-870E-BFB8-FED55CDBB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B580D66F-BFC6-7630-A138-15C8C2BF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Abbildung 7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5FF6C1-5C99-FEF1-DDDB-8F1A0565A9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336" y="628162"/>
            <a:ext cx="11809312" cy="431800"/>
          </a:xfrm>
        </p:spPr>
        <p:txBody>
          <a:bodyPr/>
          <a:lstStyle/>
          <a:p>
            <a:r>
              <a:rPr lang="de-DE" sz="1800" dirty="0"/>
              <a:t>6. Auch gemessen am BIP war bis 2024 keine überproportionale Krankenhausdynamik erkennbar: 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E1CA4BDA-FF8B-2693-76DB-BB4433E89BB5}"/>
              </a:ext>
            </a:extLst>
          </p:cNvPr>
          <p:cNvSpPr txBox="1">
            <a:spLocks/>
          </p:cNvSpPr>
          <p:nvPr/>
        </p:nvSpPr>
        <p:spPr>
          <a:xfrm>
            <a:off x="724198" y="5930898"/>
            <a:ext cx="8407400" cy="444501"/>
          </a:xfrm>
          <a:prstGeom prst="rect">
            <a:avLst/>
          </a:prstGeom>
          <a:noFill/>
        </p:spPr>
        <p:txBody>
          <a:bodyPr vert="horz"/>
          <a:lstStyle>
            <a:lvl1pPr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Quellen: Bundesministerium für Gesundheit (KJ 1-Statistik, KM 1/13-Statistik) und Destatis (VGR des Bundes, 81000-0001)</a:t>
            </a:r>
            <a:br>
              <a:rPr lang="de-DE" sz="1000" b="0" kern="0" dirty="0"/>
            </a:br>
            <a:r>
              <a:rPr lang="de-DE" sz="1000" b="0" kern="0" dirty="0"/>
              <a:t>*vorläufige Werte</a:t>
            </a:r>
          </a:p>
        </p:txBody>
      </p:sp>
      <p:cxnSp>
        <p:nvCxnSpPr>
          <p:cNvPr id="343" name="Gerader Verbinder 342">
            <a:extLst>
              <a:ext uri="{FF2B5EF4-FFF2-40B4-BE49-F238E27FC236}">
                <a16:creationId xmlns:a16="http://schemas.microsoft.com/office/drawing/2014/main" id="{5EBAAED4-7176-ABF5-6B46-CCECCEC42CAD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941388" y="5202238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7" name="Gerader Verbinder 356">
            <a:extLst>
              <a:ext uri="{FF2B5EF4-FFF2-40B4-BE49-F238E27FC236}">
                <a16:creationId xmlns:a16="http://schemas.microsoft.com/office/drawing/2014/main" id="{1C97BD8E-A184-953F-A377-C69D7D87751B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941388" y="2894013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7" name="Gerader Verbinder 346">
            <a:extLst>
              <a:ext uri="{FF2B5EF4-FFF2-40B4-BE49-F238E27FC236}">
                <a16:creationId xmlns:a16="http://schemas.microsoft.com/office/drawing/2014/main" id="{1C47745A-8C76-DC6E-8134-6650748A10E2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941388" y="4527550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224BC743-4EB6-3961-5E97-C79CB3A46299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941386" y="4976813"/>
            <a:ext cx="7170738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Gerader Verbinder 350">
            <a:extLst>
              <a:ext uri="{FF2B5EF4-FFF2-40B4-BE49-F238E27FC236}">
                <a16:creationId xmlns:a16="http://schemas.microsoft.com/office/drawing/2014/main" id="{EB980A36-A191-E906-6D02-1782D3FE9F00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941388" y="4076700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Gerader Verbinder 354">
            <a:extLst>
              <a:ext uri="{FF2B5EF4-FFF2-40B4-BE49-F238E27FC236}">
                <a16:creationId xmlns:a16="http://schemas.microsoft.com/office/drawing/2014/main" id="{BBF6FD3E-3DBE-0A8D-8DC2-001434466FFD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941388" y="3117850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5" name="Gerader Verbinder 344">
            <a:extLst>
              <a:ext uri="{FF2B5EF4-FFF2-40B4-BE49-F238E27FC236}">
                <a16:creationId xmlns:a16="http://schemas.microsoft.com/office/drawing/2014/main" id="{0167283D-88B8-A6F2-1850-D065EA3AD422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941388" y="4751388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1" name="Gerader Verbinder 290">
            <a:extLst>
              <a:ext uri="{FF2B5EF4-FFF2-40B4-BE49-F238E27FC236}">
                <a16:creationId xmlns:a16="http://schemas.microsoft.com/office/drawing/2014/main" id="{3F34B657-FF77-A130-601B-839D8B338B1C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941388" y="3343275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Gerader Verbinder 348">
            <a:extLst>
              <a:ext uri="{FF2B5EF4-FFF2-40B4-BE49-F238E27FC236}">
                <a16:creationId xmlns:a16="http://schemas.microsoft.com/office/drawing/2014/main" id="{841A36AC-25ED-E15F-0380-7F6BE15DC107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941388" y="4302125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1" name="Gerader Verbinder 340">
            <a:extLst>
              <a:ext uri="{FF2B5EF4-FFF2-40B4-BE49-F238E27FC236}">
                <a16:creationId xmlns:a16="http://schemas.microsoft.com/office/drawing/2014/main" id="{B639AEFF-4445-3182-0288-2C27B282E4D2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941388" y="5426075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3" name="Gerader Verbinder 352">
            <a:extLst>
              <a:ext uri="{FF2B5EF4-FFF2-40B4-BE49-F238E27FC236}">
                <a16:creationId xmlns:a16="http://schemas.microsoft.com/office/drawing/2014/main" id="{B73E409C-2A5D-78F7-9BBA-318EDE5022E8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941388" y="3568700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9" name="Gerader Verbinder 358">
            <a:extLst>
              <a:ext uri="{FF2B5EF4-FFF2-40B4-BE49-F238E27FC236}">
                <a16:creationId xmlns:a16="http://schemas.microsoft.com/office/drawing/2014/main" id="{5F2741ED-E942-2137-CA4E-589BC3A47DEC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941388" y="2668588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1" name="Gerader Verbinder 360">
            <a:extLst>
              <a:ext uri="{FF2B5EF4-FFF2-40B4-BE49-F238E27FC236}">
                <a16:creationId xmlns:a16="http://schemas.microsoft.com/office/drawing/2014/main" id="{2AF61362-C1D5-99FC-9E62-9410E75482BD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941388" y="2443163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77F4A344-726C-6489-05B4-5F8A4971A7E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941386" y="2219325"/>
            <a:ext cx="7170738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Gerader Verbinder 362">
            <a:extLst>
              <a:ext uri="{FF2B5EF4-FFF2-40B4-BE49-F238E27FC236}">
                <a16:creationId xmlns:a16="http://schemas.microsoft.com/office/drawing/2014/main" id="{DAC33955-7652-FC00-D6A9-8924D5F12EF7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941388" y="1993900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5" name="Gerader Verbinder 364">
            <a:extLst>
              <a:ext uri="{FF2B5EF4-FFF2-40B4-BE49-F238E27FC236}">
                <a16:creationId xmlns:a16="http://schemas.microsoft.com/office/drawing/2014/main" id="{5DB0CFB1-E22E-B5EF-8F04-6C87EC680A99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941388" y="1768475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7" name="Gerader Verbinder 366">
            <a:extLst>
              <a:ext uri="{FF2B5EF4-FFF2-40B4-BE49-F238E27FC236}">
                <a16:creationId xmlns:a16="http://schemas.microsoft.com/office/drawing/2014/main" id="{890B84F5-F10E-19EF-4B71-2BE3DFCB4A63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941388" y="1544638"/>
            <a:ext cx="7170737" cy="0"/>
          </a:xfrm>
          <a:prstGeom prst="line">
            <a:avLst/>
          </a:prstGeom>
          <a:ln w="317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9" name="Gerader Verbinder 338">
            <a:extLst>
              <a:ext uri="{FF2B5EF4-FFF2-40B4-BE49-F238E27FC236}">
                <a16:creationId xmlns:a16="http://schemas.microsoft.com/office/drawing/2014/main" id="{62242849-BFF6-1CCD-2141-E94CBD06F9C6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890588" y="56515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2" name="Gerader Verbinder 351">
            <a:extLst>
              <a:ext uri="{FF2B5EF4-FFF2-40B4-BE49-F238E27FC236}">
                <a16:creationId xmlns:a16="http://schemas.microsoft.com/office/drawing/2014/main" id="{DAACCA73-1CE1-A150-C3B0-4CA1067AF4DD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890588" y="35687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0" name="Gerader Verbinder 339">
            <a:extLst>
              <a:ext uri="{FF2B5EF4-FFF2-40B4-BE49-F238E27FC236}">
                <a16:creationId xmlns:a16="http://schemas.microsoft.com/office/drawing/2014/main" id="{2746113D-4C49-D4D3-9377-10D274AFDF9B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890588" y="542607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5D15A08A-027A-31E5-0F2E-6421F21B2D51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890588" y="497681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Gerader Verbinder 289">
            <a:extLst>
              <a:ext uri="{FF2B5EF4-FFF2-40B4-BE49-F238E27FC236}">
                <a16:creationId xmlns:a16="http://schemas.microsoft.com/office/drawing/2014/main" id="{451C0B6C-E051-E212-0E7B-C76CAC275A51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890588" y="334327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Gerader Verbinder 341">
            <a:extLst>
              <a:ext uri="{FF2B5EF4-FFF2-40B4-BE49-F238E27FC236}">
                <a16:creationId xmlns:a16="http://schemas.microsoft.com/office/drawing/2014/main" id="{B3F7B024-46D5-86A1-225D-BFDE1917DA61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890588" y="52022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Gerader Verbinder 357">
            <a:extLst>
              <a:ext uri="{FF2B5EF4-FFF2-40B4-BE49-F238E27FC236}">
                <a16:creationId xmlns:a16="http://schemas.microsoft.com/office/drawing/2014/main" id="{884F0FAA-2047-AE90-9C7C-20AB244F5AC7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890588" y="266858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Gerader Verbinder 343">
            <a:extLst>
              <a:ext uri="{FF2B5EF4-FFF2-40B4-BE49-F238E27FC236}">
                <a16:creationId xmlns:a16="http://schemas.microsoft.com/office/drawing/2014/main" id="{706DF45F-82BE-F56C-DED3-DC5715DBA0C7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890588" y="475138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0" name="Gerader Verbinder 359">
            <a:extLst>
              <a:ext uri="{FF2B5EF4-FFF2-40B4-BE49-F238E27FC236}">
                <a16:creationId xmlns:a16="http://schemas.microsoft.com/office/drawing/2014/main" id="{5B3ED518-0A0F-D238-0FBA-0216FDBCD6C6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890588" y="244316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Gerader Verbinder 345">
            <a:extLst>
              <a:ext uri="{FF2B5EF4-FFF2-40B4-BE49-F238E27FC236}">
                <a16:creationId xmlns:a16="http://schemas.microsoft.com/office/drawing/2014/main" id="{6626C1E0-717C-BB8D-B925-8D743E0E7C2A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890588" y="452755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C9B6432A-1EDB-8241-4258-481B463478FF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890588" y="221932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Gerader Verbinder 355">
            <a:extLst>
              <a:ext uri="{FF2B5EF4-FFF2-40B4-BE49-F238E27FC236}">
                <a16:creationId xmlns:a16="http://schemas.microsoft.com/office/drawing/2014/main" id="{E0505CC6-7947-366B-3EE8-1B740D786B5A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890588" y="2894013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Gerader Verbinder 361">
            <a:extLst>
              <a:ext uri="{FF2B5EF4-FFF2-40B4-BE49-F238E27FC236}">
                <a16:creationId xmlns:a16="http://schemas.microsoft.com/office/drawing/2014/main" id="{F111B5B1-AD1A-8B27-4DBF-A19EC6450B67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890588" y="19939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Gerader Verbinder 347">
            <a:extLst>
              <a:ext uri="{FF2B5EF4-FFF2-40B4-BE49-F238E27FC236}">
                <a16:creationId xmlns:a16="http://schemas.microsoft.com/office/drawing/2014/main" id="{38A06280-4BEA-6ACF-F24C-4DAC799D027A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890588" y="430212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4" name="Gerader Verbinder 363">
            <a:extLst>
              <a:ext uri="{FF2B5EF4-FFF2-40B4-BE49-F238E27FC236}">
                <a16:creationId xmlns:a16="http://schemas.microsoft.com/office/drawing/2014/main" id="{41BBFD97-7028-A284-2197-F2AD83898478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890588" y="1768475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Gerader Verbinder 353">
            <a:extLst>
              <a:ext uri="{FF2B5EF4-FFF2-40B4-BE49-F238E27FC236}">
                <a16:creationId xmlns:a16="http://schemas.microsoft.com/office/drawing/2014/main" id="{60888CEC-55DD-6F3D-3E77-B69BB5D77F17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890588" y="311785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6" name="Gerader Verbinder 365">
            <a:extLst>
              <a:ext uri="{FF2B5EF4-FFF2-40B4-BE49-F238E27FC236}">
                <a16:creationId xmlns:a16="http://schemas.microsoft.com/office/drawing/2014/main" id="{E23C9234-CF33-7474-B22F-EF5F0E90E095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890588" y="1544638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Gerader Verbinder 349">
            <a:extLst>
              <a:ext uri="{FF2B5EF4-FFF2-40B4-BE49-F238E27FC236}">
                <a16:creationId xmlns:a16="http://schemas.microsoft.com/office/drawing/2014/main" id="{2C2B085C-1BAC-CFFA-85CD-86345F4DA0BD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890588" y="4076700"/>
            <a:ext cx="508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EF555FE4-DDFD-5049-FA98-8AC1DFB4B8DD}"/>
              </a:ext>
            </a:extLst>
          </p:cNvPr>
          <p:cNvGraphicFramePr/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144638120"/>
              </p:ext>
            </p:extLst>
          </p:nvPr>
        </p:nvGraphicFramePr>
        <p:xfrm>
          <a:off x="858838" y="1277938"/>
          <a:ext cx="7396162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8"/>
          </a:graphicData>
        </a:graphic>
      </p:graphicFrame>
      <p:sp>
        <p:nvSpPr>
          <p:cNvPr id="478" name="Rechteck 477">
            <a:extLst>
              <a:ext uri="{FF2B5EF4-FFF2-40B4-BE49-F238E27FC236}">
                <a16:creationId xmlns:a16="http://schemas.microsoft.com/office/drawing/2014/main" id="{FA7E72C5-ED1A-0248-DC33-46F202CC9E01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7000875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28A471DD-30C1-4EC6-9FF7-89E83BD60B30}" type="datetime'2''''''''''''''''''''0''''''''''2''''3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2023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79" name="Rechteck 478">
            <a:extLst>
              <a:ext uri="{FF2B5EF4-FFF2-40B4-BE49-F238E27FC236}">
                <a16:creationId xmlns:a16="http://schemas.microsoft.com/office/drawing/2014/main" id="{3B16EAA6-35E6-25CD-3B29-43047D9E1168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7478713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546A1DAC-43F9-48DE-9EE8-C70469F5E7A3}" type="datetime'''''''''''''''2''''''''''''0''''''''''''''''''2''''4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2024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7E59F35-76DF-5D58-7D03-275C08A998D7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7918450" y="5765800"/>
            <a:ext cx="3873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0EFF1424-47AD-4BCF-BCA8-0757DA073D8B}" type="datetime'''''''''2''''0''''''''25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2025</a:t>
            </a:fld>
            <a:r>
              <a:rPr lang="de-DE" altLang="en-US" sz="1200" kern="0" dirty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t>*</a:t>
            </a:r>
            <a:endParaRPr kumimoji="0" lang="de-DE" sz="1200" b="0" i="0" strike="noStrike" kern="0" cap="none" normalizeH="0" baseline="0" dirty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24" name="Rechteck 323">
            <a:extLst>
              <a:ext uri="{FF2B5EF4-FFF2-40B4-BE49-F238E27FC236}">
                <a16:creationId xmlns:a16="http://schemas.microsoft.com/office/drawing/2014/main" id="{80EE2A95-F047-DC24-1AD2-2297C1111659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595313" y="5573713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4E3AECB9-049F-48E9-8A83-78B4F7C32F5E}" type="datetime'''''''''''1'''''''''''''''''''''',4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1,4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25" name="Rechteck 324">
            <a:extLst>
              <a:ext uri="{FF2B5EF4-FFF2-40B4-BE49-F238E27FC236}">
                <a16:creationId xmlns:a16="http://schemas.microsoft.com/office/drawing/2014/main" id="{943C5972-AF00-1314-2A21-8673ADACAC96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595313" y="5348288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7DF318C5-926D-4E9D-841E-69051F6087E1}" type="datetime'1'''''''''''''''''',''''''''''''''''''6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1,6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26" name="Rechteck 325">
            <a:extLst>
              <a:ext uri="{FF2B5EF4-FFF2-40B4-BE49-F238E27FC236}">
                <a16:creationId xmlns:a16="http://schemas.microsoft.com/office/drawing/2014/main" id="{C9AF1408-0DFC-2801-07CC-581BEFEE64D9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595313" y="5124450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AEF6FC88-E4C4-49E5-B712-A69461291F4A}" type="datetime'1'''''',''''8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1,8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8FD4DDDC-9EB1-33DC-29D3-6A8F1A67598C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595313" y="4899025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08AD7C7A-6251-4298-953F-A1BB805AA882}" type="datetime'''''''''''2'''''''',''''''0'''''''''''''''''''''">
              <a:rPr lang="de-DE" altLang="en-US" sz="1200" kern="0" smtClean="0">
                <a:effectLst/>
                <a:latin typeface="+mj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2,0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27" name="Rechteck 326">
            <a:extLst>
              <a:ext uri="{FF2B5EF4-FFF2-40B4-BE49-F238E27FC236}">
                <a16:creationId xmlns:a16="http://schemas.microsoft.com/office/drawing/2014/main" id="{4B8803DE-6FDC-9073-DB69-AB9C038827D0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595313" y="4673600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46475030-6DDB-49FD-8E70-7EB282C48771}" type="datetime'2'''''''''''''''''''''',''''''''''''''''''''2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2,2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28" name="Rechteck 327">
            <a:extLst>
              <a:ext uri="{FF2B5EF4-FFF2-40B4-BE49-F238E27FC236}">
                <a16:creationId xmlns:a16="http://schemas.microsoft.com/office/drawing/2014/main" id="{EBE51437-D84A-DC7B-8896-8DFD26A20782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595313" y="4449763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636EF965-255B-4BBF-866A-3AD8507BE708}" type="datetime'''2,''''''''''''''4''''''''''''''''''''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2,4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29" name="Rechteck 328">
            <a:extLst>
              <a:ext uri="{FF2B5EF4-FFF2-40B4-BE49-F238E27FC236}">
                <a16:creationId xmlns:a16="http://schemas.microsoft.com/office/drawing/2014/main" id="{09216D0F-98D8-9356-8A48-DDD138800927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595313" y="4224338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FD97933D-22C6-4646-942D-C8930A2F279E}" type="datetime'''''2'''''''',''''''''''6''''''''''''''''''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2,6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30" name="Rechteck 329">
            <a:extLst>
              <a:ext uri="{FF2B5EF4-FFF2-40B4-BE49-F238E27FC236}">
                <a16:creationId xmlns:a16="http://schemas.microsoft.com/office/drawing/2014/main" id="{E59EAB22-FAD9-675F-FF22-8116B0CEA46A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595313" y="3998913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6923C73C-99C1-45C9-BF29-9D28A148C396}" type="datetime'2'''''''''',''''''''''''''''''''''''''8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2,8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31" name="Rechteck 330">
            <a:extLst>
              <a:ext uri="{FF2B5EF4-FFF2-40B4-BE49-F238E27FC236}">
                <a16:creationId xmlns:a16="http://schemas.microsoft.com/office/drawing/2014/main" id="{3EE2FDB6-3C13-A683-45FD-557B0C95259F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595313" y="3490913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C67F296B-8267-4A54-9737-E088B47B3D56}" type="datetime'''''''''''''''''''''''''''5'''''''',8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5,8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84" name="Rechteck 283">
            <a:extLst>
              <a:ext uri="{FF2B5EF4-FFF2-40B4-BE49-F238E27FC236}">
                <a16:creationId xmlns:a16="http://schemas.microsoft.com/office/drawing/2014/main" id="{3296F590-331E-128A-A1BB-CFA8FAF7C6F3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595313" y="3265488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034C2349-48F1-4E73-A0A4-EBCC69952851}" type="datetime'''''''''''''6,''''''''''''''0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6,0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32" name="Rechteck 331">
            <a:extLst>
              <a:ext uri="{FF2B5EF4-FFF2-40B4-BE49-F238E27FC236}">
                <a16:creationId xmlns:a16="http://schemas.microsoft.com/office/drawing/2014/main" id="{E7AEC293-88E9-E53C-91FB-35CA6C865ECB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595313" y="3040063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1ACE5E38-FAB6-4365-AD46-8979E89CE2EF}" type="datetime'''''6'''''''',2''''''''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33" name="Rechteck 332">
            <a:extLst>
              <a:ext uri="{FF2B5EF4-FFF2-40B4-BE49-F238E27FC236}">
                <a16:creationId xmlns:a16="http://schemas.microsoft.com/office/drawing/2014/main" id="{A6D07899-3D32-DF33-6B48-1136895504ED}"/>
              </a:ext>
            </a:extLst>
          </p:cNvPr>
          <p:cNvSpPr/>
          <p:nvPr>
            <p:custDataLst>
              <p:tags r:id="rId52"/>
            </p:custDataLst>
          </p:nvPr>
        </p:nvSpPr>
        <p:spPr bwMode="gray">
          <a:xfrm>
            <a:off x="595313" y="2816225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2582D331-945C-4A00-B3DD-4B495D52DF1E}" type="datetime'''''''6'''',''4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6,4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34" name="Rechteck 333">
            <a:extLst>
              <a:ext uri="{FF2B5EF4-FFF2-40B4-BE49-F238E27FC236}">
                <a16:creationId xmlns:a16="http://schemas.microsoft.com/office/drawing/2014/main" id="{C5D3269F-BB65-2A60-4567-B23F75F0E946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595313" y="2590800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DD716D38-E4BB-475E-9905-07D364E1012A}" type="datetime'6'''''''''''''''''''''''''''''''''''''',''''''''6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6,6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59" name="Rechteck 458">
            <a:extLst>
              <a:ext uri="{FF2B5EF4-FFF2-40B4-BE49-F238E27FC236}">
                <a16:creationId xmlns:a16="http://schemas.microsoft.com/office/drawing/2014/main" id="{E89B5CF9-BA11-10DA-E2EB-B4D8A6DDCD23}"/>
              </a:ext>
            </a:extLst>
          </p:cNvPr>
          <p:cNvSpPr/>
          <p:nvPr>
            <p:custDataLst>
              <p:tags r:id="rId54"/>
            </p:custDataLst>
          </p:nvPr>
        </p:nvSpPr>
        <p:spPr bwMode="gray">
          <a:xfrm>
            <a:off x="785813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DCA95E8B-A273-48D3-BF81-605A586C8799}" type="datetime'2''''0''''10''''''''''''''''''''''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2010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0" name="Rechteck 459">
            <a:extLst>
              <a:ext uri="{FF2B5EF4-FFF2-40B4-BE49-F238E27FC236}">
                <a16:creationId xmlns:a16="http://schemas.microsoft.com/office/drawing/2014/main" id="{00B8131D-B93D-FECD-C238-B2169E93D6B1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1263650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494346CF-5AE0-43C4-8A83-2096FB9CCE85}" type="datetime'''''''''2''''0''''''''''1''''''''''''''''''''1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2011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35" name="Rechteck 334">
            <a:extLst>
              <a:ext uri="{FF2B5EF4-FFF2-40B4-BE49-F238E27FC236}">
                <a16:creationId xmlns:a16="http://schemas.microsoft.com/office/drawing/2014/main" id="{1BA72554-F857-CF9D-22A4-D984A323BA0F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595313" y="2365375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5D66E157-7AEA-4479-8AD1-E0511974F818}" type="datetime'''''''''''''''''''''''''''''''''''''''6,8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6,8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3" name="Rechteck 462">
            <a:extLst>
              <a:ext uri="{FF2B5EF4-FFF2-40B4-BE49-F238E27FC236}">
                <a16:creationId xmlns:a16="http://schemas.microsoft.com/office/drawing/2014/main" id="{3C480C87-03A9-DDD7-3FFF-967B98087901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1741488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5E15AAA8-3C16-4146-A334-5F542A74F9E0}" type="datetime'''''2''''''''''''''''''0''''1''''''''2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2012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4" name="Rechteck 463">
            <a:extLst>
              <a:ext uri="{FF2B5EF4-FFF2-40B4-BE49-F238E27FC236}">
                <a16:creationId xmlns:a16="http://schemas.microsoft.com/office/drawing/2014/main" id="{52B9C0C1-25FE-DB9B-3073-48414D19EDAF}"/>
              </a:ext>
            </a:extLst>
          </p:cNvPr>
          <p:cNvSpPr/>
          <p:nvPr>
            <p:custDataLst>
              <p:tags r:id="rId58"/>
            </p:custDataLst>
          </p:nvPr>
        </p:nvSpPr>
        <p:spPr bwMode="gray">
          <a:xfrm>
            <a:off x="2219325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8988554D-28B4-47C9-8195-6FAD8345CAC0}" type="datetime'''''''2''''''''''''''''''0''''1''''''''''''''3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2013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BB0332CC-E40B-0D11-49FD-205834209F3C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595313" y="2141538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F214C991-14DF-4327-8703-C07ABFFECD93}" type="datetime'''''7'''''''''',''''''''''''''''0'''''''''''''''''''''''">
              <a:rPr lang="de-DE" altLang="en-US" sz="1200" kern="0" smtClean="0">
                <a:effectLst/>
                <a:latin typeface="+mj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7,0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5" name="Rechteck 464">
            <a:extLst>
              <a:ext uri="{FF2B5EF4-FFF2-40B4-BE49-F238E27FC236}">
                <a16:creationId xmlns:a16="http://schemas.microsoft.com/office/drawing/2014/main" id="{7004C633-7199-C367-9029-8AFCFB9EBF5C}"/>
              </a:ext>
            </a:extLst>
          </p:cNvPr>
          <p:cNvSpPr/>
          <p:nvPr>
            <p:custDataLst>
              <p:tags r:id="rId60"/>
            </p:custDataLst>
          </p:nvPr>
        </p:nvSpPr>
        <p:spPr bwMode="gray">
          <a:xfrm>
            <a:off x="2698750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BFF68963-01B3-4B2B-BC9E-D2E1FEB97A59}" type="datetime'''2''0''''''''''''''''''''''''''''1''''''''4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2014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6" name="Rechteck 465">
            <a:extLst>
              <a:ext uri="{FF2B5EF4-FFF2-40B4-BE49-F238E27FC236}">
                <a16:creationId xmlns:a16="http://schemas.microsoft.com/office/drawing/2014/main" id="{8A2FB2F5-D341-9301-BFF7-958D089DC7DD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3176588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E5BA8759-8A98-4EE9-A05D-736D342AA556}" type="datetime'''''''''''2''''''0''''1''''''''''''''''''''''''5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2015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36" name="Rechteck 335">
            <a:extLst>
              <a:ext uri="{FF2B5EF4-FFF2-40B4-BE49-F238E27FC236}">
                <a16:creationId xmlns:a16="http://schemas.microsoft.com/office/drawing/2014/main" id="{89A1260C-E530-70CD-CF02-91D9C0D49436}"/>
              </a:ext>
            </a:extLst>
          </p:cNvPr>
          <p:cNvSpPr/>
          <p:nvPr>
            <p:custDataLst>
              <p:tags r:id="rId62"/>
            </p:custDataLst>
          </p:nvPr>
        </p:nvSpPr>
        <p:spPr bwMode="gray">
          <a:xfrm>
            <a:off x="595313" y="1916113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4F46F84D-FC1A-4F87-98F1-DF27F180F7C8}" type="datetime'''7'''''''''''''''''',''''''''''''''2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7,2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7" name="Rechteck 466">
            <a:extLst>
              <a:ext uri="{FF2B5EF4-FFF2-40B4-BE49-F238E27FC236}">
                <a16:creationId xmlns:a16="http://schemas.microsoft.com/office/drawing/2014/main" id="{76055BFA-6A33-85E1-DC7B-739A77552986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3654425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86C5E121-1FD1-4BA2-A485-CE42FA537753}" type="datetime'''''''''''''''''''''''''''2''''''''01''''6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2016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8" name="Rechteck 467">
            <a:extLst>
              <a:ext uri="{FF2B5EF4-FFF2-40B4-BE49-F238E27FC236}">
                <a16:creationId xmlns:a16="http://schemas.microsoft.com/office/drawing/2014/main" id="{E80C24E6-2404-E553-5DD6-2EBFFCAB9741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4132263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93D5E281-D48A-4F79-929A-DE7E89EC063C}" type="datetime'''''''''''''''2''''''''''''''''''''''''''''''0''''17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2017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37" name="Rechteck 336">
            <a:extLst>
              <a:ext uri="{FF2B5EF4-FFF2-40B4-BE49-F238E27FC236}">
                <a16:creationId xmlns:a16="http://schemas.microsoft.com/office/drawing/2014/main" id="{DB0BBA2D-6460-9EB2-2CD6-48810F7A2120}"/>
              </a:ext>
            </a:extLst>
          </p:cNvPr>
          <p:cNvSpPr/>
          <p:nvPr>
            <p:custDataLst>
              <p:tags r:id="rId65"/>
            </p:custDataLst>
          </p:nvPr>
        </p:nvSpPr>
        <p:spPr bwMode="gray">
          <a:xfrm>
            <a:off x="595313" y="1690688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761FFE73-40B4-4D8E-8043-6D78E50235DB}" type="datetime'''''''''''''''7'''''''''''''',''''''''''''''''4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7,4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9" name="Rechteck 468">
            <a:extLst>
              <a:ext uri="{FF2B5EF4-FFF2-40B4-BE49-F238E27FC236}">
                <a16:creationId xmlns:a16="http://schemas.microsoft.com/office/drawing/2014/main" id="{A19B9260-9FAB-DCC0-5B28-2D7EE642BBC1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4610100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D9D6A555-E9D4-4979-9B77-51B960D424F4}" type="datetime'''''''''''''''''''2''''''''''''''''''''''''''''0''1''8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2018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70" name="Rechteck 469">
            <a:extLst>
              <a:ext uri="{FF2B5EF4-FFF2-40B4-BE49-F238E27FC236}">
                <a16:creationId xmlns:a16="http://schemas.microsoft.com/office/drawing/2014/main" id="{BFDE86D7-7476-4613-5AC3-8A0CC50BCBBD}"/>
              </a:ext>
            </a:extLst>
          </p:cNvPr>
          <p:cNvSpPr/>
          <p:nvPr>
            <p:custDataLst>
              <p:tags r:id="rId67"/>
            </p:custDataLst>
          </p:nvPr>
        </p:nvSpPr>
        <p:spPr bwMode="gray">
          <a:xfrm>
            <a:off x="5087938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A888542D-14E5-40C5-A8E6-8E069125F3FF}" type="datetime'''''''''''2''''''''''''''''''''''''0''''''''''19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2019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38" name="Rechteck 337">
            <a:extLst>
              <a:ext uri="{FF2B5EF4-FFF2-40B4-BE49-F238E27FC236}">
                <a16:creationId xmlns:a16="http://schemas.microsoft.com/office/drawing/2014/main" id="{621F85E0-61E4-1B3F-BA53-622B0CA87105}"/>
              </a:ext>
            </a:extLst>
          </p:cNvPr>
          <p:cNvSpPr/>
          <p:nvPr>
            <p:custDataLst>
              <p:tags r:id="rId68"/>
            </p:custDataLst>
          </p:nvPr>
        </p:nvSpPr>
        <p:spPr bwMode="gray">
          <a:xfrm>
            <a:off x="595313" y="1466850"/>
            <a:ext cx="19367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9E72FC62-ACFC-460A-B78C-DA29A2589E9B}" type="datetime'''7'''''''''''''''''''''''''''''''''''''''''''''',''''''6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7,6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73" name="Rechteck 472">
            <a:extLst>
              <a:ext uri="{FF2B5EF4-FFF2-40B4-BE49-F238E27FC236}">
                <a16:creationId xmlns:a16="http://schemas.microsoft.com/office/drawing/2014/main" id="{F5479A0A-B6CF-DD4F-A918-5DC0735FDAB1}"/>
              </a:ext>
            </a:extLst>
          </p:cNvPr>
          <p:cNvSpPr/>
          <p:nvPr>
            <p:custDataLst>
              <p:tags r:id="rId69"/>
            </p:custDataLst>
          </p:nvPr>
        </p:nvSpPr>
        <p:spPr bwMode="gray">
          <a:xfrm>
            <a:off x="5565775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C9779032-01A8-4DCF-A20F-8931D5BD1795}" type="datetime'2''''''''''''''''''''''''0''''''''2''''''''''''0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2020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75" name="Rechteck 474">
            <a:extLst>
              <a:ext uri="{FF2B5EF4-FFF2-40B4-BE49-F238E27FC236}">
                <a16:creationId xmlns:a16="http://schemas.microsoft.com/office/drawing/2014/main" id="{C4128052-96F8-1307-8600-FFB02EF2799B}"/>
              </a:ext>
            </a:extLst>
          </p:cNvPr>
          <p:cNvSpPr/>
          <p:nvPr>
            <p:custDataLst>
              <p:tags r:id="rId70"/>
            </p:custDataLst>
          </p:nvPr>
        </p:nvSpPr>
        <p:spPr bwMode="gray">
          <a:xfrm>
            <a:off x="6045200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92F2A3DB-FDE6-47C0-A2C9-40F8CFD64436}" type="datetime'2''02''''''''''''''''1''''''''''''''''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2021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77" name="Rechteck 476">
            <a:extLst>
              <a:ext uri="{FF2B5EF4-FFF2-40B4-BE49-F238E27FC236}">
                <a16:creationId xmlns:a16="http://schemas.microsoft.com/office/drawing/2014/main" id="{36764633-20BA-4B7D-3A5A-1092FE4CC680}"/>
              </a:ext>
            </a:extLst>
          </p:cNvPr>
          <p:cNvSpPr/>
          <p:nvPr>
            <p:custDataLst>
              <p:tags r:id="rId71"/>
            </p:custDataLst>
          </p:nvPr>
        </p:nvSpPr>
        <p:spPr bwMode="gray">
          <a:xfrm>
            <a:off x="6523038" y="5765800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A442BBF6-EB4F-48C2-87C5-C69EA9D5A117}" type="datetime'''''''''''''2''''0''2''''2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9" name="Freihandform: Form 8">
            <a:extLst>
              <a:ext uri="{FF2B5EF4-FFF2-40B4-BE49-F238E27FC236}">
                <a16:creationId xmlns:a16="http://schemas.microsoft.com/office/drawing/2014/main" id="{C95534BF-6FB4-7F21-33E1-89832A8EB174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868363" y="3754438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F1F10A8-4074-9FEC-3E0A-D06D741DFFFB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868363" y="375443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64E595EE-2ED6-A98F-053D-71BE3F6885E2}"/>
              </a:ext>
            </a:extLst>
          </p:cNvPr>
          <p:cNvSpPr/>
          <p:nvPr>
            <p:custDataLst>
              <p:tags r:id="rId74"/>
            </p:custDataLst>
          </p:nvPr>
        </p:nvSpPr>
        <p:spPr bwMode="auto">
          <a:xfrm>
            <a:off x="868363" y="3811588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4" name="Gerader Verbinder 383">
            <a:extLst>
              <a:ext uri="{FF2B5EF4-FFF2-40B4-BE49-F238E27FC236}">
                <a16:creationId xmlns:a16="http://schemas.microsoft.com/office/drawing/2014/main" id="{3ECCD8F5-6CDE-B158-8C5E-43EB830BC8A7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941388" y="4700588"/>
            <a:ext cx="74517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Gerader Verbinder 384">
            <a:extLst>
              <a:ext uri="{FF2B5EF4-FFF2-40B4-BE49-F238E27FC236}">
                <a16:creationId xmlns:a16="http://schemas.microsoft.com/office/drawing/2014/main" id="{73327F6E-1D73-42CC-B861-CA6C3D4C9FE4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8112125" y="4422775"/>
            <a:ext cx="2809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6" name="Gerader Verbinder 385">
            <a:extLst>
              <a:ext uri="{FF2B5EF4-FFF2-40B4-BE49-F238E27FC236}">
                <a16:creationId xmlns:a16="http://schemas.microsoft.com/office/drawing/2014/main" id="{5C8D557D-9F2C-E0FB-6B1F-6BC053D1E7D4}"/>
              </a:ext>
            </a:extLst>
          </p:cNvPr>
          <p:cNvCxnSpPr>
            <a:cxnSpLocks/>
          </p:cNvCxnSpPr>
          <p:nvPr>
            <p:custDataLst>
              <p:tags r:id="rId77"/>
            </p:custDataLst>
          </p:nvPr>
        </p:nvCxnSpPr>
        <p:spPr bwMode="auto">
          <a:xfrm flipV="1">
            <a:off x="8350250" y="4419600"/>
            <a:ext cx="0" cy="28416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6" name="Gerader Verbinder 375">
            <a:extLst>
              <a:ext uri="{FF2B5EF4-FFF2-40B4-BE49-F238E27FC236}">
                <a16:creationId xmlns:a16="http://schemas.microsoft.com/office/drawing/2014/main" id="{AC0432A2-C8A5-39C2-89A3-2BE7768342E4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941388" y="2997200"/>
            <a:ext cx="17907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Gerader Verbinder 452">
            <a:extLst>
              <a:ext uri="{FF2B5EF4-FFF2-40B4-BE49-F238E27FC236}">
                <a16:creationId xmlns:a16="http://schemas.microsoft.com/office/drawing/2014/main" id="{DED2B0BC-4C1F-3BC4-0935-1AB4230FB4A9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2976563" y="2997200"/>
            <a:ext cx="54165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7" name="Gerader Verbinder 376">
            <a:extLst>
              <a:ext uri="{FF2B5EF4-FFF2-40B4-BE49-F238E27FC236}">
                <a16:creationId xmlns:a16="http://schemas.microsoft.com/office/drawing/2014/main" id="{68BE8883-D9E7-F5FF-3ACC-EA26F12D55FC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8112125" y="1628775"/>
            <a:ext cx="28098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Gerader Verbinder 377">
            <a:extLst>
              <a:ext uri="{FF2B5EF4-FFF2-40B4-BE49-F238E27FC236}">
                <a16:creationId xmlns:a16="http://schemas.microsoft.com/office/drawing/2014/main" id="{47FBC615-8046-B4DB-A739-92D06D0295DC}"/>
              </a:ext>
            </a:extLst>
          </p:cNvPr>
          <p:cNvCxnSpPr>
            <a:cxnSpLocks/>
          </p:cNvCxnSpPr>
          <p:nvPr>
            <p:custDataLst>
              <p:tags r:id="rId81"/>
            </p:custDataLst>
          </p:nvPr>
        </p:nvCxnSpPr>
        <p:spPr bwMode="auto">
          <a:xfrm flipV="1">
            <a:off x="8350250" y="1625600"/>
            <a:ext cx="0" cy="13747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447" name="Rechteck 446">
            <a:extLst>
              <a:ext uri="{FF2B5EF4-FFF2-40B4-BE49-F238E27FC236}">
                <a16:creationId xmlns:a16="http://schemas.microsoft.com/office/drawing/2014/main" id="{B6CF2025-CC8E-A933-ADE5-068B92CB7A9E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5602288" y="2078038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C7167EC8-9683-4AF7-B795-04DA8FD4EC14}" type="datetime'''''7'''''''',''''''''2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7,2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61" name="Rechteck 460">
            <a:extLst>
              <a:ext uri="{FF2B5EF4-FFF2-40B4-BE49-F238E27FC236}">
                <a16:creationId xmlns:a16="http://schemas.microsoft.com/office/drawing/2014/main" id="{872D86EE-8A07-EC11-8112-982134AD3A7E}"/>
              </a:ext>
            </a:extLst>
          </p:cNvPr>
          <p:cNvSpPr/>
          <p:nvPr>
            <p:custDataLst>
              <p:tags r:id="rId83"/>
            </p:custDataLst>
          </p:nvPr>
        </p:nvSpPr>
        <p:spPr bwMode="gray">
          <a:xfrm>
            <a:off x="5602288" y="4667250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011E09F6-CCA2-41C1-9644-A7F9B01FDAFF}" type="datetime'''''''''2'''''''',''''''''''''''''''''''''''4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2,4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48" name="Rechteck 447">
            <a:extLst>
              <a:ext uri="{FF2B5EF4-FFF2-40B4-BE49-F238E27FC236}">
                <a16:creationId xmlns:a16="http://schemas.microsoft.com/office/drawing/2014/main" id="{14BCDB33-AE97-7495-4723-5623B86146E0}"/>
              </a:ext>
            </a:extLst>
          </p:cNvPr>
          <p:cNvSpPr/>
          <p:nvPr>
            <p:custDataLst>
              <p:tags r:id="rId84"/>
            </p:custDataLst>
          </p:nvPr>
        </p:nvSpPr>
        <p:spPr bwMode="gray">
          <a:xfrm>
            <a:off x="6081713" y="2144713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3D9DCB6B-62E9-401D-9C9E-0A962287E1F5}" type="datetime'''''''''''''''''7'''''''''''''''''',''''''''''''2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7,2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71" name="Rechteck 470">
            <a:extLst>
              <a:ext uri="{FF2B5EF4-FFF2-40B4-BE49-F238E27FC236}">
                <a16:creationId xmlns:a16="http://schemas.microsoft.com/office/drawing/2014/main" id="{1EA39D3C-AD69-BEFD-1F21-1AB53F3CDEB8}"/>
              </a:ext>
            </a:extLst>
          </p:cNvPr>
          <p:cNvSpPr/>
          <p:nvPr>
            <p:custDataLst>
              <p:tags r:id="rId85"/>
            </p:custDataLst>
          </p:nvPr>
        </p:nvSpPr>
        <p:spPr bwMode="gray">
          <a:xfrm>
            <a:off x="6081713" y="4702175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FAB4929F-65A2-4A39-81C9-4B43E5914032}" type="datetime'''2'''''''''''''''''''''',3''''''''''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2,3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49" name="Rechteck 448">
            <a:extLst>
              <a:ext uri="{FF2B5EF4-FFF2-40B4-BE49-F238E27FC236}">
                <a16:creationId xmlns:a16="http://schemas.microsoft.com/office/drawing/2014/main" id="{E92EBB0B-0767-F459-605C-1100E7D1C3C3}"/>
              </a:ext>
            </a:extLst>
          </p:cNvPr>
          <p:cNvSpPr/>
          <p:nvPr>
            <p:custDataLst>
              <p:tags r:id="rId86"/>
            </p:custDataLst>
          </p:nvPr>
        </p:nvSpPr>
        <p:spPr bwMode="gray">
          <a:xfrm>
            <a:off x="6559550" y="2459038"/>
            <a:ext cx="23812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E4BD10E6-330A-4D79-85BE-62BAEF081D95}" type="datetime'''''''''''''''''''''''''''''''''6'''''''''''''''',''''''''''9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6,9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72" name="Rechteck 471">
            <a:extLst>
              <a:ext uri="{FF2B5EF4-FFF2-40B4-BE49-F238E27FC236}">
                <a16:creationId xmlns:a16="http://schemas.microsoft.com/office/drawing/2014/main" id="{97A7037E-C5BC-6D88-B04F-2055342D6891}"/>
              </a:ext>
            </a:extLst>
          </p:cNvPr>
          <p:cNvSpPr/>
          <p:nvPr>
            <p:custDataLst>
              <p:tags r:id="rId87"/>
            </p:custDataLst>
          </p:nvPr>
        </p:nvSpPr>
        <p:spPr bwMode="gray">
          <a:xfrm>
            <a:off x="6559550" y="4840288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9F3DCBDF-EEE7-430D-AC69-6936120C8915}" type="datetime'''2'''''''''''',''''''''''''2''''''''''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2,2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50" name="Rechteck 449">
            <a:extLst>
              <a:ext uri="{FF2B5EF4-FFF2-40B4-BE49-F238E27FC236}">
                <a16:creationId xmlns:a16="http://schemas.microsoft.com/office/drawing/2014/main" id="{B533103C-191F-7451-671E-65E313776D3D}"/>
              </a:ext>
            </a:extLst>
          </p:cNvPr>
          <p:cNvSpPr/>
          <p:nvPr>
            <p:custDataLst>
              <p:tags r:id="rId88"/>
            </p:custDataLst>
          </p:nvPr>
        </p:nvSpPr>
        <p:spPr bwMode="gray">
          <a:xfrm>
            <a:off x="7037388" y="2497138"/>
            <a:ext cx="23812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6878745F-37FE-4E1D-A77F-D4354C1A496C}" type="datetime'''''''''6'''''''''''',''''''8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6,8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51" name="Rechteck 450">
            <a:extLst>
              <a:ext uri="{FF2B5EF4-FFF2-40B4-BE49-F238E27FC236}">
                <a16:creationId xmlns:a16="http://schemas.microsoft.com/office/drawing/2014/main" id="{E657D901-D044-C6B5-62F0-9D4AD6FF7013}"/>
              </a:ext>
            </a:extLst>
          </p:cNvPr>
          <p:cNvSpPr/>
          <p:nvPr>
            <p:custDataLst>
              <p:tags r:id="rId89"/>
            </p:custDataLst>
          </p:nvPr>
        </p:nvSpPr>
        <p:spPr bwMode="gray">
          <a:xfrm>
            <a:off x="7515225" y="2090738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3990CD93-44A9-4506-93B1-2ECFAFC56472}" type="datetime'''7'''''',''''''''''''''''''2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7,2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74" name="Rechteck 473">
            <a:extLst>
              <a:ext uri="{FF2B5EF4-FFF2-40B4-BE49-F238E27FC236}">
                <a16:creationId xmlns:a16="http://schemas.microsoft.com/office/drawing/2014/main" id="{35B4B644-86A3-805E-D0C4-EB9754275465}"/>
              </a:ext>
            </a:extLst>
          </p:cNvPr>
          <p:cNvSpPr/>
          <p:nvPr>
            <p:custDataLst>
              <p:tags r:id="rId90"/>
            </p:custDataLst>
          </p:nvPr>
        </p:nvSpPr>
        <p:spPr bwMode="gray">
          <a:xfrm>
            <a:off x="7515225" y="4683125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466E7B02-1FA0-456A-9E87-39450F4B76A1}" type="datetime'2'''''''''''''''''''''''''''''''',''''''3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2,3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52" name="Rechteck 451">
            <a:extLst>
              <a:ext uri="{FF2B5EF4-FFF2-40B4-BE49-F238E27FC236}">
                <a16:creationId xmlns:a16="http://schemas.microsoft.com/office/drawing/2014/main" id="{06BB7431-3B32-5E9C-AD8F-F8C1CCBA6B1F}"/>
              </a:ext>
            </a:extLst>
          </p:cNvPr>
          <p:cNvSpPr/>
          <p:nvPr>
            <p:custDataLst>
              <p:tags r:id="rId91"/>
            </p:custDataLst>
          </p:nvPr>
        </p:nvSpPr>
        <p:spPr bwMode="gray">
          <a:xfrm>
            <a:off x="7993063" y="1727200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312DE26D-2A50-49EA-BA10-5B561A0B3DE1}" type="datetime'''''''''''''''''''''''7'''''''''''''',''5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7,5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45" name="Rechteck 444">
            <a:extLst>
              <a:ext uri="{FF2B5EF4-FFF2-40B4-BE49-F238E27FC236}">
                <a16:creationId xmlns:a16="http://schemas.microsoft.com/office/drawing/2014/main" id="{D4EB7F84-7E31-4316-2B37-A1DBD5AF151D}"/>
              </a:ext>
            </a:extLst>
          </p:cNvPr>
          <p:cNvSpPr/>
          <p:nvPr>
            <p:custDataLst>
              <p:tags r:id="rId92"/>
            </p:custDataLst>
          </p:nvPr>
        </p:nvSpPr>
        <p:spPr bwMode="gray">
          <a:xfrm>
            <a:off x="4646613" y="2781300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DC377F12-022E-4C6A-AB11-70A2D2F8DB2F}" type="datetime'6'''''''''''''''''''''''',6''''''''''''''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6,6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38" name="Rechteck 437">
            <a:extLst>
              <a:ext uri="{FF2B5EF4-FFF2-40B4-BE49-F238E27FC236}">
                <a16:creationId xmlns:a16="http://schemas.microsoft.com/office/drawing/2014/main" id="{9F34834E-F088-C271-C318-F9EF25C02CD4}"/>
              </a:ext>
            </a:extLst>
          </p:cNvPr>
          <p:cNvSpPr/>
          <p:nvPr>
            <p:custDataLst>
              <p:tags r:id="rId93"/>
            </p:custDataLst>
          </p:nvPr>
        </p:nvSpPr>
        <p:spPr bwMode="gray">
          <a:xfrm>
            <a:off x="1300163" y="3281363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D541B04C-5B05-4AFF-9564-40FD5A9B8CDF}" type="datetime'''''''''''''6'''''''''''''''''''',''''''''''1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6,1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62" name="Rechteck 461">
            <a:extLst>
              <a:ext uri="{FF2B5EF4-FFF2-40B4-BE49-F238E27FC236}">
                <a16:creationId xmlns:a16="http://schemas.microsoft.com/office/drawing/2014/main" id="{197C93BA-9871-DAAB-BF68-C841747F314D}"/>
              </a:ext>
            </a:extLst>
          </p:cNvPr>
          <p:cNvSpPr/>
          <p:nvPr>
            <p:custDataLst>
              <p:tags r:id="rId94"/>
            </p:custDataLst>
          </p:nvPr>
        </p:nvSpPr>
        <p:spPr bwMode="gray">
          <a:xfrm>
            <a:off x="1300163" y="4845050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28801792-BB81-4837-96F7-BEDDC13DD210}" type="datetime'''''''''''''2'''''''',''''''''''''''''''''''''''''''''''''''2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2,2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39" name="Rechteck 438">
            <a:extLst>
              <a:ext uri="{FF2B5EF4-FFF2-40B4-BE49-F238E27FC236}">
                <a16:creationId xmlns:a16="http://schemas.microsoft.com/office/drawing/2014/main" id="{4DEFFEE7-12E7-8BA9-2619-E55800C7489B}"/>
              </a:ext>
            </a:extLst>
          </p:cNvPr>
          <p:cNvSpPr/>
          <p:nvPr>
            <p:custDataLst>
              <p:tags r:id="rId95"/>
            </p:custDataLst>
          </p:nvPr>
        </p:nvSpPr>
        <p:spPr bwMode="gray">
          <a:xfrm>
            <a:off x="1778000" y="3233738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0AD19705-5519-480C-86FD-3A3DD29D1B30}" type="datetime'''6'''''''''''''',''''''''''''2''''''''''''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40" name="Rechteck 439">
            <a:extLst>
              <a:ext uri="{FF2B5EF4-FFF2-40B4-BE49-F238E27FC236}">
                <a16:creationId xmlns:a16="http://schemas.microsoft.com/office/drawing/2014/main" id="{62202B99-FA87-D159-A683-61FCACD048F8}"/>
              </a:ext>
            </a:extLst>
          </p:cNvPr>
          <p:cNvSpPr/>
          <p:nvPr>
            <p:custDataLst>
              <p:tags r:id="rId96"/>
            </p:custDataLst>
          </p:nvPr>
        </p:nvSpPr>
        <p:spPr bwMode="gray">
          <a:xfrm>
            <a:off x="2255838" y="3019425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08229D26-6902-440D-A711-33962993A9A6}" type="datetime'''''''''''''6'',''4''''''''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6,4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41" name="Rechteck 440">
            <a:extLst>
              <a:ext uri="{FF2B5EF4-FFF2-40B4-BE49-F238E27FC236}">
                <a16:creationId xmlns:a16="http://schemas.microsoft.com/office/drawing/2014/main" id="{81C2D750-0223-B9A9-76C5-0B0F5464EDB5}"/>
              </a:ext>
            </a:extLst>
          </p:cNvPr>
          <p:cNvSpPr/>
          <p:nvPr>
            <p:custDataLst>
              <p:tags r:id="rId97"/>
            </p:custDataLst>
          </p:nvPr>
        </p:nvSpPr>
        <p:spPr bwMode="gray">
          <a:xfrm>
            <a:off x="2735263" y="2892425"/>
            <a:ext cx="238125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74E28FCB-666B-48D3-B099-A9FBD532AE33}" type="datetime'''6'''''''''''''''''',5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6,5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42" name="Rechteck 441">
            <a:extLst>
              <a:ext uri="{FF2B5EF4-FFF2-40B4-BE49-F238E27FC236}">
                <a16:creationId xmlns:a16="http://schemas.microsoft.com/office/drawing/2014/main" id="{A7124F92-8F16-882E-EAAF-55C1F2B95BA7}"/>
              </a:ext>
            </a:extLst>
          </p:cNvPr>
          <p:cNvSpPr/>
          <p:nvPr>
            <p:custDataLst>
              <p:tags r:id="rId98"/>
            </p:custDataLst>
          </p:nvPr>
        </p:nvSpPr>
        <p:spPr bwMode="gray">
          <a:xfrm>
            <a:off x="3213100" y="2828925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C9CE75D4-A7B1-461D-B0B3-2EA1B071F2DB}" type="datetime'''''''''6'''''''''',''''''''''''''''''''5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6,5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43" name="Rechteck 442">
            <a:extLst>
              <a:ext uri="{FF2B5EF4-FFF2-40B4-BE49-F238E27FC236}">
                <a16:creationId xmlns:a16="http://schemas.microsoft.com/office/drawing/2014/main" id="{7F6F2CD2-31E8-897B-160D-1D6432665F86}"/>
              </a:ext>
            </a:extLst>
          </p:cNvPr>
          <p:cNvSpPr/>
          <p:nvPr>
            <p:custDataLst>
              <p:tags r:id="rId99"/>
            </p:custDataLst>
          </p:nvPr>
        </p:nvSpPr>
        <p:spPr bwMode="gray">
          <a:xfrm>
            <a:off x="3690938" y="2786063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909BA091-4A9C-4E72-8B3F-15CA166237EC}" type="datetime'6,''''''6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6,6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44" name="Rechteck 443">
            <a:extLst>
              <a:ext uri="{FF2B5EF4-FFF2-40B4-BE49-F238E27FC236}">
                <a16:creationId xmlns:a16="http://schemas.microsoft.com/office/drawing/2014/main" id="{4462A48C-953F-4C04-D460-8B49F1961465}"/>
              </a:ext>
            </a:extLst>
          </p:cNvPr>
          <p:cNvSpPr/>
          <p:nvPr>
            <p:custDataLst>
              <p:tags r:id="rId100"/>
            </p:custDataLst>
          </p:nvPr>
        </p:nvSpPr>
        <p:spPr bwMode="gray">
          <a:xfrm>
            <a:off x="4168775" y="2840038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9F451262-B36D-4113-8440-66BBD02588F8}" type="datetime'''''6'''''''''''''''''''''''''''''''''''''''',''''''5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6,5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37" name="Rechteck 436">
            <a:extLst>
              <a:ext uri="{FF2B5EF4-FFF2-40B4-BE49-F238E27FC236}">
                <a16:creationId xmlns:a16="http://schemas.microsoft.com/office/drawing/2014/main" id="{3C7E1409-9641-DEF5-9C8A-2DDF953C1DBA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979488" y="3095625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AFE7A476-E9A0-44A3-8E97-8148875A3EDF}" type="datetime'6'''',''''''''''''''''''''''''''''3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6,3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 useBgFill="1">
        <p:nvSpPr>
          <p:cNvPr id="446" name="Rechteck 445">
            <a:extLst>
              <a:ext uri="{FF2B5EF4-FFF2-40B4-BE49-F238E27FC236}">
                <a16:creationId xmlns:a16="http://schemas.microsoft.com/office/drawing/2014/main" id="{D1C9AFC0-3EC2-9A7A-C01D-9178F3F11407}"/>
              </a:ext>
            </a:extLst>
          </p:cNvPr>
          <p:cNvSpPr/>
          <p:nvPr>
            <p:custDataLst>
              <p:tags r:id="rId102"/>
            </p:custDataLst>
          </p:nvPr>
        </p:nvSpPr>
        <p:spPr bwMode="gray">
          <a:xfrm>
            <a:off x="5124450" y="2574925"/>
            <a:ext cx="238125" cy="1651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2225" tIns="0" rIns="22225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843EE024-F485-4384-B052-95735E858BA7}" type="datetime'6'',''''''''''''''''8'''''''''''''''''''''''''''''''''''''">
              <a:rPr lang="de-DE" altLang="en-US" sz="1200" kern="0" smtClean="0">
                <a:effectLst/>
                <a:latin typeface="+mn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6,8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74" name="Ellipse 373">
            <a:extLst>
              <a:ext uri="{FF2B5EF4-FFF2-40B4-BE49-F238E27FC236}">
                <a16:creationId xmlns:a16="http://schemas.microsoft.com/office/drawing/2014/main" id="{F1761E84-3A3B-D2F3-0515-BA678FBE7DF1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8107363" y="2227263"/>
            <a:ext cx="485775" cy="2587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fld id="{6E0F5A91-23BF-4E1F-A1F3-4761839CCC8C}" type="datetime'+''''''''''''''1''''''9''''''''''''''''''''%'''''''">
              <a:rPr lang="de-DE" altLang="en-US" sz="1200" b="1" kern="0" smtClean="0">
                <a:effectLst/>
                <a:latin typeface="+mn-lt"/>
                <a:ea typeface="+mj-ea"/>
                <a:cs typeface="+mj-cs"/>
              </a:rPr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tabLst/>
              </a:pPr>
              <a:t>+19%</a:t>
            </a:fld>
            <a:endParaRPr kumimoji="0" lang="de-DE" sz="1200" b="1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83" name="Ellipse 382">
            <a:extLst>
              <a:ext uri="{FF2B5EF4-FFF2-40B4-BE49-F238E27FC236}">
                <a16:creationId xmlns:a16="http://schemas.microsoft.com/office/drawing/2014/main" id="{23094D49-6BBA-B0E2-6685-81B58BA5D5DE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8440738" y="4432300"/>
            <a:ext cx="485775" cy="2587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fld id="{8E856B2C-1CF9-4641-84C7-431030521AA8}" type="datetime'''''''''+''''''''''''''1''''1''''%'''''''''''''''''''''''''''">
              <a:rPr lang="de-DE" altLang="en-US" sz="1200" b="1" kern="0" smtClean="0">
                <a:effectLst/>
                <a:latin typeface="+mn-lt"/>
                <a:ea typeface="+mj-ea"/>
                <a:cs typeface="+mj-cs"/>
              </a:rPr>
              <a:pPr marR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tabLst/>
              </a:pPr>
              <a:t>+11%</a:t>
            </a:fld>
            <a:endParaRPr kumimoji="0" lang="de-DE" sz="1200" b="1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E48D504-67BF-2716-21AC-0B4F69F319E6}"/>
              </a:ext>
            </a:extLst>
          </p:cNvPr>
          <p:cNvSpPr txBox="1"/>
          <p:nvPr/>
        </p:nvSpPr>
        <p:spPr>
          <a:xfrm>
            <a:off x="2124780" y="1952458"/>
            <a:ext cx="264089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400" b="1" dirty="0">
                <a:solidFill>
                  <a:schemeClr val="bg2"/>
                </a:solidFill>
                <a:latin typeface="Myriad Pro Light" panose="020B0403030403020204" pitchFamily="34" charset="0"/>
              </a:rPr>
              <a:t>GKV-Leistungsausgaben </a:t>
            </a:r>
          </a:p>
          <a:p>
            <a:pPr>
              <a:buClr>
                <a:schemeClr val="accent1"/>
              </a:buClr>
            </a:pPr>
            <a:r>
              <a:rPr lang="de-DE" sz="1100" dirty="0">
                <a:solidFill>
                  <a:schemeClr val="bg2"/>
                </a:solidFill>
                <a:latin typeface="Myriad Pro Light" panose="020B0403030403020204" pitchFamily="34" charset="0"/>
              </a:rPr>
              <a:t>in % des BIP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D6E06D1-E067-9E30-1A6D-A03B3E5FDB3E}"/>
              </a:ext>
            </a:extLst>
          </p:cNvPr>
          <p:cNvSpPr txBox="1"/>
          <p:nvPr/>
        </p:nvSpPr>
        <p:spPr>
          <a:xfrm>
            <a:off x="2132477" y="4044147"/>
            <a:ext cx="30438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400" b="1" dirty="0">
                <a:solidFill>
                  <a:schemeClr val="accent1"/>
                </a:solidFill>
                <a:latin typeface="Myriad Pro Light" panose="020B0403030403020204" pitchFamily="34" charset="0"/>
              </a:rPr>
              <a:t>davon Krankenhausausgaben </a:t>
            </a:r>
          </a:p>
          <a:p>
            <a:pPr>
              <a:buClr>
                <a:schemeClr val="accent1"/>
              </a:buClr>
            </a:pPr>
            <a:r>
              <a:rPr lang="de-DE" sz="1100" dirty="0">
                <a:solidFill>
                  <a:schemeClr val="accent1"/>
                </a:solidFill>
                <a:latin typeface="Myriad Pro Light" panose="020B0403030403020204" pitchFamily="34" charset="0"/>
              </a:rPr>
              <a:t>in % des BIP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4E2CF1A-D5FA-6A75-A47C-588CF6378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2323" y="1171012"/>
            <a:ext cx="4986704" cy="178927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/>
              <a:t>Entwicklung der GKV-Leistungsausgaben in % des BIP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6111155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04EDB-59A3-0B25-4044-1CAEC206D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hink-cell data - do not delete" hidden="1">
            <a:extLst>
              <a:ext uri="{FF2B5EF4-FFF2-40B4-BE49-F238E27FC236}">
                <a16:creationId xmlns:a16="http://schemas.microsoft.com/office/drawing/2014/main" id="{F370BA56-E4E2-94CF-10F9-435450D5DEE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1574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425" imgH="424" progId="TCLayout.ActiveDocument.1">
                  <p:embed/>
                </p:oleObj>
              </mc:Choice>
              <mc:Fallback>
                <p:oleObj name="think-cell Folie" r:id="rId15" imgW="425" imgH="424" progId="TCLayout.ActiveDocument.1">
                  <p:embed/>
                  <p:pic>
                    <p:nvPicPr>
                      <p:cNvPr id="2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BA0FE5B-C61B-FC09-5A30-3A76C6848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6869698-C05E-EF12-BE3F-55D2A032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Abbildung 8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777598-6F5A-1D39-21CD-5BCE0B21B1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336" y="628162"/>
            <a:ext cx="11809312" cy="431800"/>
          </a:xfrm>
        </p:spPr>
        <p:txBody>
          <a:bodyPr/>
          <a:lstStyle/>
          <a:p>
            <a:r>
              <a:rPr lang="de-DE" sz="1800" dirty="0"/>
              <a:t>7. Die schwache Wirtschaftsentwicklung hat die GKV-Finanzlage erheblich verschärft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DC564C6B-6569-A5F1-ED81-76A5D83F7DFD}"/>
              </a:ext>
            </a:extLst>
          </p:cNvPr>
          <p:cNvSpPr txBox="1">
            <a:spLocks/>
          </p:cNvSpPr>
          <p:nvPr/>
        </p:nvSpPr>
        <p:spPr>
          <a:xfrm>
            <a:off x="735414" y="5911384"/>
            <a:ext cx="8407400" cy="212726"/>
          </a:xfrm>
          <a:prstGeom prst="rect">
            <a:avLst/>
          </a:prstGeom>
          <a:noFill/>
        </p:spPr>
        <p:txBody>
          <a:bodyPr vert="horz"/>
          <a:lstStyle>
            <a:lvl1pPr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ts val="120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000" b="0" kern="0" dirty="0"/>
              <a:t>Quellen: Bundesministerium für Gesundheit (KJ 1-Statistik, KM 1/13-Statistik) und Destatis (VGR des Bundes, 81000-0001)</a:t>
            </a:r>
            <a:br>
              <a:rPr lang="de-DE" sz="1000" b="0" kern="0" dirty="0"/>
            </a:br>
            <a:r>
              <a:rPr lang="de-DE" sz="1000" b="0" kern="0" dirty="0"/>
              <a:t>*vorläufiger Wert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000" b="0" kern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000" b="0" kern="0" dirty="0"/>
          </a:p>
        </p:txBody>
      </p:sp>
      <p:graphicFrame>
        <p:nvGraphicFramePr>
          <p:cNvPr id="403" name="Chart 3">
            <a:extLst>
              <a:ext uri="{FF2B5EF4-FFF2-40B4-BE49-F238E27FC236}">
                <a16:creationId xmlns:a16="http://schemas.microsoft.com/office/drawing/2014/main" id="{5C0677AF-7C08-8254-858E-AC1A0179030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1837081"/>
              </p:ext>
            </p:extLst>
          </p:nvPr>
        </p:nvGraphicFramePr>
        <p:xfrm>
          <a:off x="519113" y="1495425"/>
          <a:ext cx="7675562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60" name="Rechteck 359">
            <a:extLst>
              <a:ext uri="{FF2B5EF4-FFF2-40B4-BE49-F238E27FC236}">
                <a16:creationId xmlns:a16="http://schemas.microsoft.com/office/drawing/2014/main" id="{5B180B3A-1758-191C-4A9B-7E3A1F9AF471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785813" y="5678488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8EAC9BD4-8B4F-4ACD-8C31-209F69442BDD}" type="datetime'''2''''''0''''''''''''''''''''1''''''9'''''''''''">
              <a:rPr lang="de-DE" altLang="en-US" sz="1200" kern="0" smtClean="0">
                <a:effectLst/>
                <a:latin typeface="+mj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2019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61" name="Rechteck 360">
            <a:extLst>
              <a:ext uri="{FF2B5EF4-FFF2-40B4-BE49-F238E27FC236}">
                <a16:creationId xmlns:a16="http://schemas.microsoft.com/office/drawing/2014/main" id="{8A5C535D-856E-D20E-F763-E46B4C4CB142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1981200" y="5678488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088D64CD-11C5-429F-8D96-796A889655D0}" type="datetime'''''20''''''2''''''''0'''''''''''''''''''''''''''''''''''''">
              <a:rPr lang="de-DE" altLang="en-US" sz="1200" kern="0" smtClean="0">
                <a:effectLst/>
                <a:latin typeface="+mj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2020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62" name="Rechteck 361">
            <a:extLst>
              <a:ext uri="{FF2B5EF4-FFF2-40B4-BE49-F238E27FC236}">
                <a16:creationId xmlns:a16="http://schemas.microsoft.com/office/drawing/2014/main" id="{D1112851-FF58-637B-A68C-89D9F75D901E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3176588" y="5678488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68CABEA7-858F-4D84-A38F-308BF7EE11F5}" type="datetime'''''''''''202''''''''''''''1'''''''">
              <a:rPr lang="de-DE" altLang="en-US" sz="1200" kern="0" smtClean="0">
                <a:effectLst/>
                <a:latin typeface="+mj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2021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63" name="Rechteck 362">
            <a:extLst>
              <a:ext uri="{FF2B5EF4-FFF2-40B4-BE49-F238E27FC236}">
                <a16:creationId xmlns:a16="http://schemas.microsoft.com/office/drawing/2014/main" id="{06730EED-EFED-CA7D-E494-E6E7556E0060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4371975" y="5678488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FF1D6BA0-8479-4E64-812D-23466B9B58E6}" type="datetime'2''''''0''''2''''''''''2'''''''''''''''''''''''''">
              <a:rPr lang="de-DE" altLang="en-US" sz="1200" kern="0" smtClean="0">
                <a:effectLst/>
                <a:latin typeface="+mj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2022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64" name="Rechteck 363">
            <a:extLst>
              <a:ext uri="{FF2B5EF4-FFF2-40B4-BE49-F238E27FC236}">
                <a16:creationId xmlns:a16="http://schemas.microsoft.com/office/drawing/2014/main" id="{854FB3E9-D3AD-41BD-A29C-6C36F80C4978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5565775" y="5678488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6ADD31DF-BDF6-4CD4-A3B5-658B779E53C8}" type="datetime'''''''''''''''''''''''''''2''''0''''23'''''''''''''">
              <a:rPr lang="de-DE" altLang="en-US" sz="1200" kern="0" smtClean="0">
                <a:effectLst/>
                <a:latin typeface="+mj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2023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65" name="Rechteck 364">
            <a:extLst>
              <a:ext uri="{FF2B5EF4-FFF2-40B4-BE49-F238E27FC236}">
                <a16:creationId xmlns:a16="http://schemas.microsoft.com/office/drawing/2014/main" id="{37E1048F-A3C5-4827-0F9E-BBA21F9E3DED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6761163" y="5678488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900EB5DE-907E-4739-B6D8-12D7DFF4F3C3}" type="datetime'''''''''2''0''''''''2''''''''''''''''''''''''4'">
              <a:rPr lang="de-DE" altLang="en-US" sz="1200" kern="0" smtClean="0">
                <a:effectLst/>
                <a:latin typeface="+mj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2024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66" name="Rechteck 365">
            <a:extLst>
              <a:ext uri="{FF2B5EF4-FFF2-40B4-BE49-F238E27FC236}">
                <a16:creationId xmlns:a16="http://schemas.microsoft.com/office/drawing/2014/main" id="{3EAA42E2-AF6C-739C-67CD-17D79FC36C24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7956550" y="5678488"/>
            <a:ext cx="311150" cy="165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fld id="{8DD6327E-3984-4262-B650-652B578C58A0}" type="datetime'''20''2''''''''''''''''''''''''''''''''''''5'">
              <a:rPr lang="de-DE" altLang="en-US" sz="1200" kern="0" smtClean="0">
                <a:effectLst/>
                <a:latin typeface="+mj-lt"/>
                <a:ea typeface="+mj-ea"/>
                <a:cs typeface="+mj-cs"/>
                <a:sym typeface="Calibri" panose="020F0502020204030204" pitchFamily="34" charset="0"/>
              </a:rPr>
              <a:pPr marR="0" algn="ctr" defTabSz="914400" rtl="0" eaLnBrk="1" fontAlgn="base" latinLnBrk="0" hangingPunct="1">
                <a:lnSpc>
                  <a:spcPct val="90000"/>
                </a:lnSpc>
                <a:spcAft>
                  <a:spcPct val="0"/>
                </a:spcAft>
                <a:buClrTx/>
                <a:buSzTx/>
                <a:tabLst/>
              </a:pPr>
              <a:t>2025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61" name="Rechteck 260">
            <a:extLst>
              <a:ext uri="{FF2B5EF4-FFF2-40B4-BE49-F238E27FC236}">
                <a16:creationId xmlns:a16="http://schemas.microsoft.com/office/drawing/2014/main" id="{63634C25-7065-85B1-7B1C-7EBC4FC6BB64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277225" y="3355975"/>
            <a:ext cx="895350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EB3C465C-A1F5-4562-9BAC-C46902468D64}" type="datetime'''''''''N''om''i''''na''''l''''e''s'''''''' ''''''''B''I''''P'">
              <a:rPr lang="de-DE" altLang="en-US" sz="1200" kern="0" smtClean="0">
                <a:latin typeface="+mn-lt"/>
                <a:ea typeface="+mj-ea"/>
                <a:cs typeface="+mj-cs"/>
              </a:rPr>
              <a:pPr/>
              <a:t>Nominales BIP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58" name="Rechteck 257">
            <a:extLst>
              <a:ext uri="{FF2B5EF4-FFF2-40B4-BE49-F238E27FC236}">
                <a16:creationId xmlns:a16="http://schemas.microsoft.com/office/drawing/2014/main" id="{DF3D82EE-DDB5-7B42-34E8-D8CF138BBABD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8277225" y="4094163"/>
            <a:ext cx="638175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5FB99277-8A44-44F6-A94D-268FF4DB83D0}" type="datetime'R''''e''al''''e''''s'''''''''''''' ''''B''''I''''P'''''''''">
              <a:rPr lang="de-DE" altLang="en-US" sz="1200" kern="0" smtClean="0">
                <a:latin typeface="+mn-lt"/>
                <a:ea typeface="+mj-ea"/>
                <a:cs typeface="+mj-cs"/>
              </a:rPr>
              <a:pPr/>
              <a:t>Reales BIP</a:t>
            </a:fld>
            <a:endParaRPr kumimoji="0" lang="de-DE" sz="1200" b="0" i="0" strike="noStrike" kern="0" cap="none" normalizeH="0" baseline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27A71289-D186-AE17-7195-2551B3C300DB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8277225" y="1843088"/>
            <a:ext cx="1778000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D8160C58-BE5B-43EF-A3C1-8AEF5E02E786}" type="datetime'G''''KV''''''''-K''ra''nk''e''n''''h''''aus''''a''usg''''aben'">
              <a:rPr lang="de-DE" altLang="en-US" sz="1200" kern="0" smtClean="0">
                <a:latin typeface="+mn-lt"/>
                <a:ea typeface="+mj-ea"/>
                <a:cs typeface="+mj-cs"/>
              </a:rPr>
              <a:pPr/>
              <a:t>GKV-Krankenhausausgaben</a:t>
            </a:fld>
            <a:r>
              <a:rPr lang="de-DE" altLang="en-US" sz="1200" kern="0" dirty="0">
                <a:latin typeface="+mn-lt"/>
                <a:ea typeface="+mj-ea"/>
                <a:cs typeface="+mj-cs"/>
              </a:rPr>
              <a:t>*</a:t>
            </a:r>
            <a:endParaRPr kumimoji="0" lang="de-DE" sz="1200" b="0" i="0" strike="noStrike" kern="0" cap="none" normalizeH="0" baseline="0" dirty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368650-721D-CFC9-97B0-75A3099A8363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8277225" y="2187575"/>
            <a:ext cx="2216150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fld id="{CBD8E6CD-129B-4D80-BBF8-4D96752A7797}" type="datetime'GKV''-L''ei''st''''un''''g''sa''usgaben'' ''in''s''gesa''''mt'">
              <a:rPr lang="de-DE" altLang="en-US" sz="1200" kern="0" smtClean="0">
                <a:latin typeface="+mn-lt"/>
                <a:ea typeface="+mj-ea"/>
                <a:cs typeface="+mj-cs"/>
              </a:rPr>
              <a:pPr/>
              <a:t>GKV-Leistungsausgaben insgesamt</a:t>
            </a:fld>
            <a:r>
              <a:rPr lang="de-DE" altLang="en-US" sz="1200" kern="0" dirty="0">
                <a:latin typeface="+mn-lt"/>
                <a:ea typeface="+mj-ea"/>
                <a:cs typeface="+mj-cs"/>
              </a:rPr>
              <a:t>*</a:t>
            </a:r>
            <a:endParaRPr kumimoji="0" lang="de-DE" sz="1200" b="0" i="0" strike="noStrike" kern="0" cap="none" normalizeH="0" baseline="0" dirty="0">
              <a:ln>
                <a:noFill/>
              </a:ln>
              <a:effectLst/>
              <a:latin typeface="+mn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873F9D3-3900-6355-09AE-207E62A49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4198" y="1259581"/>
            <a:ext cx="4986704" cy="178927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/>
              <a:t>Jährliche Veränderung von GKV-Leistungsausgaben und BIP in %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13737977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C852-CAA6-4E10-E99A-64DE7BBB8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hink-cell data - do not delete" hidden="1">
            <a:extLst>
              <a:ext uri="{FF2B5EF4-FFF2-40B4-BE49-F238E27FC236}">
                <a16:creationId xmlns:a16="http://schemas.microsoft.com/office/drawing/2014/main" id="{A1E34944-C001-EA94-6662-45064B783F5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5453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2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70BA56-E4E2-94CF-10F9-435450D5D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6EEAD18-E095-4EB0-9B58-61094ADD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91440"/>
          <a:lstStyle/>
          <a:p>
            <a:r>
              <a:rPr lang="de-DE" dirty="0"/>
              <a:t>Abbildung 9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05BDDA-B98C-3C16-C344-B3BA5DD717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9336" y="628162"/>
            <a:ext cx="11809312" cy="431800"/>
          </a:xfrm>
        </p:spPr>
        <p:txBody>
          <a:bodyPr/>
          <a:lstStyle/>
          <a:p>
            <a:r>
              <a:rPr lang="de-DE" sz="1800" dirty="0"/>
              <a:t>8. EU-ähnliches Wirtschaftswachstum seit 2022 hätte rund 42 Mrd. € zusätzliche GKV-Einnahmen bedeutet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B12846-391A-92F2-F53A-ECF7BA430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1628800"/>
            <a:ext cx="57607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19176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32687&quot;&gt;&lt;version val=&quot;38650&quot;/&gt;&lt;CPresentation id=&quot;1&quot;&gt;&lt;m_precDefaultOrdinal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5&quot;&gt;&lt;elem m_fUsage=&quot;2.47496148899999957038E+00&quot;&gt;&lt;m_msothmcolidx val=&quot;0&quot;/&gt;&lt;m_rgb r=&quot;C6&quot; g=&quot;C7&quot; b=&quot;C8&quot;/&gt;&lt;/elem&gt;&lt;elem m_fUsage=&quot;2.22825411000000039863E+00&quot;&gt;&lt;m_msothmcolidx val=&quot;0&quot;/&gt;&lt;m_rgb r=&quot;4B&quot; g=&quot;8F&quot; b=&quot;C8&quot;/&gt;&lt;/elem&gt;&lt;elem m_fUsage=&quot;1.00000000000000000000E+00&quot;&gt;&lt;m_msothmcolidx val=&quot;0&quot;/&gt;&lt;m_rgb r=&quot;EC&quot; g=&quot;ED&quot; b=&quot;ED&quot;/&gt;&lt;/elem&gt;&lt;elem m_fUsage=&quot;9.44918572671000212004E-01&quot;&gt;&lt;m_msothmcolidx val=&quot;0&quot;/&gt;&lt;m_rgb r=&quot;3E&quot; g=&quot;3D&quot; b=&quot;40&quot;/&gt;&lt;/elem&gt;&lt;elem m_fUsage=&quot;8.10000000000000053291E-01&quot;&gt;&lt;m_msothmcolidx val=&quot;0&quot;/&gt;&lt;m_rgb r=&quot;83&quot; g=&quot;AA&quot; b=&quot;D6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_tyn60LS.O876dBUWKG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ZFygK8tIc1v8PTn2hug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E3lhZgKy6_U8RdR4ASI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.EcoNisN6ozFklrdnvr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Ome3bEGe6SS_tBwka21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_iTxJBlpuYwxBs4V.Ih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YFnUlqo4IeVt7kuuBZJ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mjYpD0L5OMizXV7WaZH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s_Ef3RHaR4h.V77Nrlu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fvsiOTqiLv_Ea_2K4G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U_q.P.8ew.C0yrB3jaW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TonMvxkgKZzFMdRzkvv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QLreZA4p9PT1ngQB2PS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oRJlfn7tnDN0RU0yTea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7slzVe_wyjpMR7.SLjJ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CPjmHDI.FMBSvTYYcZk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bf1qc85LpTdcaBJL7tw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F_wMfjBcHpzKygTHBP4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df4NJdUx7Na1.IuxnTI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LDiiH9g87FPCd6cO5R7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Kk7__sAV.1qK9D16QYY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v0jOpJ09eU3eXFvQrFZo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wdYelq40wHlpCDv6rnq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7FaYtoawT50kHIbVEL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PbnjycuiNcDIukYZhw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dYvrgRtuZZ1puoy4yJD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VvYy9J0rlokr_pwZzR6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m85B6LyErjjBYrG1Pr4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UsjvctwHUYH3KOW2VFe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rJALPX1wUAgNlCEzcd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.NwD0yIfUsexFtlE21P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OW8BEmh50jSRtP7erA7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VW2F5qJAZKi9c0KU0GV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LUzPy4PYKj05q_.u6hP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VVte62yecAbbHtr3lS8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qnDSjsHoEBdZg10cOj.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izRBZOkXIP21ZKpLDyK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8LrvyjbC01_D9AAiAGC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ljExZQH._5iZpFy410U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WGuAVnSrPWc3.kJu.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lD.Yxf0jHg.HU1bavja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PCw_Fr4e2cwGvTvy_R7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lRJ8V_GZrMz6v8fbr5D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Z21pGoAeedHLRVFP6gW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Vfnz4vQ86F0y3U.8umZ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AT3Y4Kn3UNzHplHfLl3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bN7lkqqZljUYzE2og_B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7KGP9v4ML6i2w4nGArd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SJHFia7ET8c9EdzJ8BW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NzemKVD.tRAXxyBviSh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I9xGCM77CJpYaQpwTeY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.5UrzfG7Je3ot3cAVmh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mknMyiaVSiJHZkQ41rO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aXKjBfbfK4kjxNYZvrK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XrAYS6aG4Jh7Lley9eq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gXzmbuGjDi6Zpfzwy8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5b33_30KfpTT6QZcBIV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9NeBGXPVixdnM4H9Jq_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enIZW.y0DRmBJM8MJum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iO1gTiUOFltr0cQMTSY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JD8pSKQzHCKQ.Yx29oz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2lwTtqMNZ7xeOYyoJbO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vX3RuxeQFt1ZCJyle5I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7L2Ot9hXPNd_Vi.jGd6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TVPQuzG1DrdLQM51pip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D4C6x5KYNFFotWZ2UMq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.p8vNNa_88g3zZ0mYtF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neizm6xKKkF6X0N017r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OwUHZ0cFpCeeud7KkYQ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DHL_N311a_YWbp22n_u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ZTyusZjuQadTWirZZQW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2a14SC9EJI41EA3JtzD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j5s1ekwTpxSa911Hbgl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Sm_oAE8lb5BzG9eKWlO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z.rA5wTNqno6rM02baz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ExwhMU6CgOD4NKAlwFZ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ciQbyAnyhzI7vB2hOjq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VYiE.5kh1iRoMOeqlyL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QmSiqGibiDI8xr9djr6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iJe4N8fX3PfKtc.Vxbh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5COqI14cyNuLI8bH3Ld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xFXC62_mTb22OLXuled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m_3TVCr_Ca.jlU7MDy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CWKbN.iaN.zNp09YIi3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scxLpXluaMEWI34tMgB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wmKGhi1YkyYCMQ.ky73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sbb2fzRg1JFRvtySXbk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U.7fxjB4vctJWSi2Gjb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uD5hmgoUo7_yKdGqPTj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plIGmB4bCspCPCh87bu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t6Fn6voO98WvfjLVAyW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dtgzNJxq8VTFkFQ7Ziu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Df2aCf7lKOqByd3Dcgs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UMKytyNZHizZxH4h63W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UBaMfXnuRvZxN_eIwaW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vbClzTAQnWWgrJdfjuP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vsm8gzbJYNIcy2wtM6k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CXweQtsfAPST9vuqt0Y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IdaLJIGqaawXs6aPgRm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QgraRmrWzJZKMpzGeT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VW2F5qJAZKi9c0KU0GV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MprRRf_E03_zFVrcXq_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oCC1cieQeewxBnE20eF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R.apMayl2RYC25Dkaaz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bUU7Ngpbwyl6pf512s9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EKngJeM3rejM_RbcpXU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QQFlCEA7y.ji_RkC1Uh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i9aOy0pqV9uMEIeSAPJ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t06Ft20pP6aPtvL5OaQ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8xNPbzhKj.ET6BphMCp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LeJ_X3MUTJzF2aoRLlI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bkxUn5U9EU3CbYyWVmJ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XgZFaxVEsZfne4xjxhp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0agtJasAkhTMRCZ9PBs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eb5z3m47hcl2gBFTG5X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NaoZ8vFJvyfj2nM7ueu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LvQtCsc7.9_oMxSr_Ww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pVUaMLgPbwCObehbOB4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OR0Dg9S3uojLRgOF.0k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SYCSEncMsTfUmPSXlJC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rlL5IEdIwP098sLMGwT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kZG9qaf9vEmHhoxwbWy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_67xqiZsZfjJndFfcZu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SLwxyutkIqk4w5MBHKE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.v47KtuMsxbSRGkSH.8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trGoUs5R6z0aE.SSxf3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XgZFaxVEsZfne4xjxhp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0agtJasAkhTMRCZ9PBs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eb5z3m47hcl2gBFTG5X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NaoZ8vFJvyfj2nM7ueu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LvQtCsc7.9_oMxSr_Ww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pVUaMLgPbwCObehbOB4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OR0Dg9S3uojLRgOF.0k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SYCSEncMsTfUmPSXlJC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rlL5IEdIwP098sLMGwT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kZG9qaf9vEmHhoxwbW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UbjL3vN11RyyJ.vCCsV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_67xqiZsZfjJndFfcZu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SLwxyutkIqk4w5MBHKE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.v47KtuMsxbSRGkSH.8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trGoUs5R6z0aE.SSxf3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XgZFaxVEsZfne4xjxhp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0agtJasAkhTMRCZ9PBs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eb5z3m47hcl2gBFTG5X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NaoZ8vFJvyfj2nM7ueu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LvQtCsc7.9_oMxSr_Ww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vCEh3ALCjz8j8Unuzfk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pVUaMLgPbwCObehbOB4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OR0Dg9S3uojLRgOF.0k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SYCSEncMsTfUmPSXlJC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rlL5IEdIwP098sLMGwT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kZG9qaf9vEmHhoxwbWy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_67xqiZsZfjJndFfcZu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SLwxyutkIqk4w5MBHKE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.v47KtuMsxbSRGkSH.8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trGoUs5R6z0aE.SSxf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jQKWPH6CD9HU8NRg7KT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9KJJ3M0w.htCV7KtXS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308JVt8RNY5wAUUhOCB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TgR2alCs45Z8dGekLfR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5c2aGAhkPjzMe3oahcM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7w7boXQcWIz2__w9E.X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UFgP_CZvSUR9ldh2YYv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bG8ZFSdmug3XF.JppBN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EU7pSLcNDiPJfSB0_O2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DPXY8JiIFbPtckAhVq9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UbjL3vN11RyyJ.vCCsV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Q13PWoIE_a5_oyUClID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OwCrSW9V8EFD8Y3qzm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9KJJ3M0w.htCV7KtXS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XQWPrAR5UU4d7lo4NFh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N0Z4c.gM1i3_YJWnkNa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TgR2alCs45Z8dGekLfR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5c2aGAhkPjzMe3oahcM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x4XVMi7_FGGpQVSVGr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UFgP_CZvSUR9ldh2YYv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1._8zsupFohvW7AR7Yv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EU7pSLcNDiPJfSB0_O2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UbjL3vN11RyyJ.vCCs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Q13PWoIE_a5_oyUClID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Tn2Zt3mzUyf1PJFy15L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OwCrSW9V8EFD8Y3qzm4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9KJJ3M0w.htCV7KtXSp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Npuq2JZHGf9oTcJl3wb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BN5T1poB86npoNyDb9b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x1amq13vjRdXCp2GQ0Y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arCTUP_lQa.JpJ2kkZd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5c2aGAhkPjzMe3oahc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x4XVMi7_FGGpQVSVGrg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UFgP_CZvSUR9ldh2YYv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1._8zsupFohvW7AR7Yv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EU7pSLcNDiPJfSB0_O2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4CrKAfvb2WKi5CRuf2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n7.wtDs6prEm86HXR09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374BqxEOUtXHwI90qeAP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YVSYHvqURyXsfdhIGoW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kiGkbv3xdpV_4oGO9sw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qaLHt9kWOD6NyJMOp7M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HB9zocp.LQUzqY85IqJ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U6AIfbulIwKQmc6EwDj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wf61j69IrWAcxxW.rp2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Gbr9XGjypx2scNfMOio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D5UbdKgo4b5oyCksBw_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XgZFaxVEsZfne4xjxhp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zMUBdcZWRP6WEyZ4BCg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0agtJasAkhTMRCZ9PB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eb5z3m47hcl2gBFTG5X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NaoZ8vFJvyfj2nM7ueu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LvQtCsc7.9_oMxSr_Ww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pVUaMLgPbwCObehbOB4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OR0Dg9S3uojLRgOF.0k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SYCSEncMsTfUmPSXlJC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rlL5IEdIwP098sLMGwT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kZG9qaf9vEmHhoxwbWy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_67xqiZsZfjJndFfcZu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SLwxyutkIqk4w5MBHK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.v47KtuMsxbSRGkSH.8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trGoUs5R6z0aE.SSxf3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AQyIDiP933nCs3uqH7i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N31aamml12b5cJGgWUG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0AdUuzAuGuYPk4MUygo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PMvGKB3tDiHoHJgUR4U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gXgpCnDI9oKSH9xlUlW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WAQ0Q6JJHHsDMRrSDmsQ"/>
</p:tagLst>
</file>

<file path=ppt/theme/theme1.xml><?xml version="1.0" encoding="utf-8"?>
<a:theme xmlns:a="http://schemas.openxmlformats.org/drawingml/2006/main" name="Titelfoli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1030_Vorlagen Grafiken Krankenhausbarometer Think Cell" id="{1B963FC8-6D15-466F-9F6C-2F9113C19DB0}" vid="{300A6F16-85B0-415D-931D-FE9E756E5AB9}"/>
    </a:ext>
  </a:extLst>
</a:theme>
</file>

<file path=ppt/theme/theme2.xml><?xml version="1.0" encoding="utf-8"?>
<a:theme xmlns:a="http://schemas.openxmlformats.org/drawingml/2006/main" name="Zwischenfolie">
  <a:themeElements>
    <a:clrScheme name="Benutzerdefiniert 2">
      <a:dk1>
        <a:srgbClr val="3E3D40"/>
      </a:dk1>
      <a:lt1>
        <a:srgbClr val="FFFFFF"/>
      </a:lt1>
      <a:dk2>
        <a:srgbClr val="3E3D40"/>
      </a:dk2>
      <a:lt2>
        <a:srgbClr val="808080"/>
      </a:lt2>
      <a:accent1>
        <a:srgbClr val="0079BC"/>
      </a:accent1>
      <a:accent2>
        <a:srgbClr val="4B8FC8"/>
      </a:accent2>
      <a:accent3>
        <a:srgbClr val="83AAD6"/>
      </a:accent3>
      <a:accent4>
        <a:srgbClr val="C6C7C8"/>
      </a:accent4>
      <a:accent5>
        <a:srgbClr val="ECEDED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itel und Inhalte">
  <a:themeElements>
    <a:clrScheme name="Benutzerdefiniert 1">
      <a:dk1>
        <a:srgbClr val="3E3D40"/>
      </a:dk1>
      <a:lt1>
        <a:srgbClr val="FFFFFF"/>
      </a:lt1>
      <a:dk2>
        <a:srgbClr val="3E3D40"/>
      </a:dk2>
      <a:lt2>
        <a:srgbClr val="808080"/>
      </a:lt2>
      <a:accent1>
        <a:srgbClr val="0079BC"/>
      </a:accent1>
      <a:accent2>
        <a:srgbClr val="4B8FC8"/>
      </a:accent2>
      <a:accent3>
        <a:srgbClr val="83AAD6"/>
      </a:accent3>
      <a:accent4>
        <a:srgbClr val="C6C7C8"/>
      </a:accent4>
      <a:accent5>
        <a:srgbClr val="ECEDED"/>
      </a:accent5>
      <a:accent6>
        <a:srgbClr val="FFFFFF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_03_03_Vorlagen_KH_Barometer.pptx" id="{A3238A50-3F52-4B82-8B9C-DAC9FB9E68B6}" vid="{132B7AF4-C061-4C51-884F-A4AA90660761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2022_03_03_Vorlagen_KH_Barometer</Template>
  <TotalTime>0</TotalTime>
  <Words>838</Words>
  <Application>Microsoft Office PowerPoint</Application>
  <PresentationFormat>Breitbild</PresentationFormat>
  <Paragraphs>339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Myriad Pro Light</vt:lpstr>
      <vt:lpstr>Wingdings</vt:lpstr>
      <vt:lpstr>Titelfolie</vt:lpstr>
      <vt:lpstr>Zwischenfolie</vt:lpstr>
      <vt:lpstr>Titel und Inhalte</vt:lpstr>
      <vt:lpstr>think-cell Folie</vt:lpstr>
      <vt:lpstr>Abbildung 1</vt:lpstr>
      <vt:lpstr>Abbildung 2</vt:lpstr>
      <vt:lpstr>Abbildung 3</vt:lpstr>
      <vt:lpstr>Abbildung 4</vt:lpstr>
      <vt:lpstr>Abbildung 5</vt:lpstr>
      <vt:lpstr>Abbildung 6</vt:lpstr>
      <vt:lpstr>Abbildung 7</vt:lpstr>
      <vt:lpstr>Abbildung 8</vt:lpstr>
      <vt:lpstr>Abbildung 9</vt:lpstr>
      <vt:lpstr>Entwicklung der GKV-Leistungsausgaben</vt:lpstr>
      <vt:lpstr>Entwicklung der GKV-Leistungsausgaben</vt:lpstr>
      <vt:lpstr>Entwicklung der GKV-Leistungsausgaben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DKI – Vorlagen Grafiken</dc:title>
  <dc:creator>Loeffert, Sabine</dc:creator>
  <cp:lastModifiedBy>Heber, Robin | Deutsches Krankenhausinstitut</cp:lastModifiedBy>
  <cp:revision>237</cp:revision>
  <cp:lastPrinted>2020-10-14T08:58:42Z</cp:lastPrinted>
  <dcterms:created xsi:type="dcterms:W3CDTF">2023-10-20T14:07:15Z</dcterms:created>
  <dcterms:modified xsi:type="dcterms:W3CDTF">2026-04-30T14:11:47Z</dcterms:modified>
</cp:coreProperties>
</file>