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5.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88" r:id="rId1"/>
    <p:sldMasterId id="2147483804" r:id="rId2"/>
    <p:sldMasterId id="2147483854" r:id="rId3"/>
    <p:sldMasterId id="2147483954" r:id="rId4"/>
    <p:sldMasterId id="2147484004" r:id="rId5"/>
    <p:sldMasterId id="2147484056" r:id="rId6"/>
  </p:sldMasterIdLst>
  <p:notesMasterIdLst>
    <p:notesMasterId r:id="rId19"/>
  </p:notesMasterIdLst>
  <p:sldIdLst>
    <p:sldId id="3418" r:id="rId7"/>
    <p:sldId id="3423" r:id="rId8"/>
    <p:sldId id="3425" r:id="rId9"/>
    <p:sldId id="3426" r:id="rId10"/>
    <p:sldId id="3428" r:id="rId11"/>
    <p:sldId id="3429" r:id="rId12"/>
    <p:sldId id="3430" r:id="rId13"/>
    <p:sldId id="3431" r:id="rId14"/>
    <p:sldId id="3436" r:id="rId15"/>
    <p:sldId id="3433" r:id="rId16"/>
    <p:sldId id="3435" r:id="rId17"/>
    <p:sldId id="3434" r:id="rId18"/>
  </p:sldIdLst>
  <p:sldSz cx="9144000" cy="5143500" type="screen16x9"/>
  <p:notesSz cx="7104063"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305" userDrawn="1">
          <p15:clr>
            <a:srgbClr val="A4A3A4"/>
          </p15:clr>
        </p15:guide>
        <p15:guide id="4" orient="horz" pos="2935" userDrawn="1">
          <p15:clr>
            <a:srgbClr val="A4A3A4"/>
          </p15:clr>
        </p15:guide>
        <p15:guide id="5" pos="295" userDrawn="1">
          <p15:clr>
            <a:srgbClr val="A4A3A4"/>
          </p15:clr>
        </p15:guide>
        <p15:guide id="6" pos="5465" userDrawn="1">
          <p15:clr>
            <a:srgbClr val="A4A3A4"/>
          </p15:clr>
        </p15:guide>
        <p15:guide id="7" pos="476" userDrawn="1">
          <p15:clr>
            <a:srgbClr val="A4A3A4"/>
          </p15:clr>
        </p15:guide>
        <p15:guide id="8" orient="horz" pos="78" userDrawn="1">
          <p15:clr>
            <a:srgbClr val="A4A3A4"/>
          </p15:clr>
        </p15:guide>
        <p15:guide id="9" orient="horz" pos="3162" userDrawn="1">
          <p15:clr>
            <a:srgbClr val="A4A3A4"/>
          </p15:clr>
        </p15:guide>
        <p15:guide id="10" pos="68" userDrawn="1">
          <p15:clr>
            <a:srgbClr val="A4A3A4"/>
          </p15:clr>
        </p15:guide>
      </p15:sldGuideLst>
    </p:ext>
    <p:ext uri="{2D200454-40CA-4A62-9FC3-DE9A4176ACB9}">
      <p15:notesGuideLst xmlns:p15="http://schemas.microsoft.com/office/powerpoint/2012/main">
        <p15:guide id="1" orient="horz" pos="3216" userDrawn="1">
          <p15:clr>
            <a:srgbClr val="A4A3A4"/>
          </p15:clr>
        </p15:guide>
        <p15:guide id="2" pos="2261" userDrawn="1">
          <p15:clr>
            <a:srgbClr val="A4A3A4"/>
          </p15:clr>
        </p15:guide>
        <p15:guide id="3" orient="horz" pos="3224" userDrawn="1">
          <p15:clr>
            <a:srgbClr val="A4A3A4"/>
          </p15:clr>
        </p15:guide>
        <p15:guide id="4"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heim, Michael" initials="DM" lastIdx="1" clrIdx="0"/>
  <p:cmAuthor id="1" name="Visarius, Maike" initials="VM" lastIdx="1" clrIdx="1">
    <p:extLst>
      <p:ext uri="{19B8F6BF-5375-455C-9EA6-DF929625EA0E}">
        <p15:presenceInfo xmlns:p15="http://schemas.microsoft.com/office/powerpoint/2012/main" userId="S-1-5-21-1004336348-1659004503-725345543-4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B8F"/>
    <a:srgbClr val="007858"/>
    <a:srgbClr val="FE4A00"/>
    <a:srgbClr val="51806E"/>
    <a:srgbClr val="3E6456"/>
    <a:srgbClr val="75A794"/>
    <a:srgbClr val="41695A"/>
    <a:srgbClr val="FFFFFF"/>
    <a:srgbClr val="2979B9"/>
    <a:srgbClr val="B97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316" autoAdjust="0"/>
  </p:normalViewPr>
  <p:slideViewPr>
    <p:cSldViewPr showGuides="1">
      <p:cViewPr varScale="1">
        <p:scale>
          <a:sx n="76" d="100"/>
          <a:sy n="76" d="100"/>
        </p:scale>
        <p:origin x="972" y="52"/>
      </p:cViewPr>
      <p:guideLst>
        <p:guide orient="horz" pos="1620"/>
        <p:guide pos="2880"/>
        <p:guide orient="horz" pos="305"/>
        <p:guide orient="horz" pos="2935"/>
        <p:guide pos="295"/>
        <p:guide pos="5465"/>
        <p:guide pos="476"/>
        <p:guide orient="horz" pos="78"/>
        <p:guide orient="horz" pos="3162"/>
        <p:guide pos="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5" d="100"/>
          <a:sy n="45" d="100"/>
        </p:scale>
        <p:origin x="2764" y="56"/>
      </p:cViewPr>
      <p:guideLst>
        <p:guide orient="horz" pos="3216"/>
        <p:guide pos="2261"/>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30531.xls"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30531.xls"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50813.xls"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50813.xls"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2387147146187852E-2"/>
          <c:y val="0.19268610788615886"/>
          <c:w val="0.86282289307429871"/>
          <c:h val="0.74369727643303063"/>
        </c:manualLayout>
      </c:layout>
      <c:barChart>
        <c:barDir val="col"/>
        <c:grouping val="clustered"/>
        <c:varyColors val="0"/>
        <c:ser>
          <c:idx val="0"/>
          <c:order val="0"/>
          <c:tx>
            <c:strRef>
              <c:f>Tabelle2!$A$1</c:f>
              <c:strCache>
                <c:ptCount val="1"/>
                <c:pt idx="0">
                  <c:v>Entwicklung der Krankenhausanzahl</c:v>
                </c:pt>
              </c:strCache>
            </c:strRef>
          </c:tx>
          <c:spPr>
            <a:solidFill>
              <a:schemeClr val="accent2"/>
            </a:solidFill>
          </c:spPr>
          <c:invertIfNegative val="0"/>
          <c:dLbls>
            <c:spPr>
              <a:solidFill>
                <a:schemeClr val="accent2"/>
              </a:solidFill>
              <a:ln>
                <a:solidFill>
                  <a:schemeClr val="accent1"/>
                </a:solidFill>
              </a:ln>
            </c:spPr>
            <c:txPr>
              <a:bodyPr/>
              <a:lstStyle/>
              <a:p>
                <a:pPr>
                  <a:defRPr sz="1200"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Tabelle2!$A$25:$A$35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Tabelle2!$B$25:$B$35</c:f>
              <c:numCache>
                <c:formatCode>###\ ###\ ###\ ##0</c:formatCode>
                <c:ptCount val="11"/>
                <c:pt idx="0">
                  <c:v>1980</c:v>
                </c:pt>
                <c:pt idx="1">
                  <c:v>1956</c:v>
                </c:pt>
                <c:pt idx="2">
                  <c:v>1951</c:v>
                </c:pt>
                <c:pt idx="3">
                  <c:v>1942</c:v>
                </c:pt>
                <c:pt idx="4">
                  <c:v>1925</c:v>
                </c:pt>
                <c:pt idx="5">
                  <c:v>1914</c:v>
                </c:pt>
                <c:pt idx="6">
                  <c:v>1903</c:v>
                </c:pt>
                <c:pt idx="7">
                  <c:v>1887</c:v>
                </c:pt>
                <c:pt idx="8">
                  <c:v>1893</c:v>
                </c:pt>
                <c:pt idx="9">
                  <c:v>1874</c:v>
                </c:pt>
                <c:pt idx="10">
                  <c:v>1841</c:v>
                </c:pt>
              </c:numCache>
            </c:numRef>
          </c:val>
          <c:extLst>
            <c:ext xmlns:c16="http://schemas.microsoft.com/office/drawing/2014/chart" uri="{C3380CC4-5D6E-409C-BE32-E72D297353CC}">
              <c16:uniqueId val="{00000000-98CC-4096-A0FA-FF7264ABC6B9}"/>
            </c:ext>
          </c:extLst>
        </c:ser>
        <c:dLbls>
          <c:showLegendKey val="0"/>
          <c:showVal val="0"/>
          <c:showCatName val="0"/>
          <c:showSerName val="0"/>
          <c:showPercent val="0"/>
          <c:showBubbleSize val="0"/>
        </c:dLbls>
        <c:gapWidth val="150"/>
        <c:axId val="257217280"/>
        <c:axId val="257218816"/>
      </c:barChart>
      <c:lineChart>
        <c:grouping val="standard"/>
        <c:varyColors val="0"/>
        <c:ser>
          <c:idx val="2"/>
          <c:order val="1"/>
          <c:tx>
            <c:strRef>
              <c:f>Tabelle2!$C$1</c:f>
              <c:strCache>
                <c:ptCount val="1"/>
                <c:pt idx="0">
                  <c:v>Betten</c:v>
                </c:pt>
              </c:strCache>
            </c:strRef>
          </c:tx>
          <c:spPr>
            <a:ln w="22225">
              <a:solidFill>
                <a:srgbClr val="FE4A00"/>
              </a:solidFill>
            </a:ln>
          </c:spPr>
          <c:marker>
            <c:spPr>
              <a:solidFill>
                <a:srgbClr val="FE4A00"/>
              </a:solidFill>
              <a:ln>
                <a:solidFill>
                  <a:srgbClr val="C00000"/>
                </a:solidFill>
              </a:ln>
            </c:spPr>
          </c:marker>
          <c:dLbls>
            <c:dLbl>
              <c:idx val="0"/>
              <c:layout>
                <c:manualLayout>
                  <c:x val="-4.0485084881280831E-2"/>
                  <c:y val="-8.5582652416780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CC-4096-A0FA-FF7264ABC6B9}"/>
                </c:ext>
              </c:extLst>
            </c:dLbl>
            <c:dLbl>
              <c:idx val="1"/>
              <c:delete val="1"/>
              <c:extLst>
                <c:ext xmlns:c15="http://schemas.microsoft.com/office/drawing/2012/chart" uri="{CE6537A1-D6FC-4f65-9D91-7224C49458BB}"/>
                <c:ext xmlns:c16="http://schemas.microsoft.com/office/drawing/2014/chart" uri="{C3380CC4-5D6E-409C-BE32-E72D297353CC}">
                  <c16:uniqueId val="{00000002-98CC-4096-A0FA-FF7264ABC6B9}"/>
                </c:ext>
              </c:extLst>
            </c:dLbl>
            <c:dLbl>
              <c:idx val="2"/>
              <c:delete val="1"/>
              <c:extLst>
                <c:ext xmlns:c15="http://schemas.microsoft.com/office/drawing/2012/chart" uri="{CE6537A1-D6FC-4f65-9D91-7224C49458BB}"/>
                <c:ext xmlns:c16="http://schemas.microsoft.com/office/drawing/2014/chart" uri="{C3380CC4-5D6E-409C-BE32-E72D297353CC}">
                  <c16:uniqueId val="{00000003-98CC-4096-A0FA-FF7264ABC6B9}"/>
                </c:ext>
              </c:extLst>
            </c:dLbl>
            <c:dLbl>
              <c:idx val="3"/>
              <c:delete val="1"/>
              <c:extLst>
                <c:ext xmlns:c15="http://schemas.microsoft.com/office/drawing/2012/chart" uri="{CE6537A1-D6FC-4f65-9D91-7224C49458BB}"/>
                <c:ext xmlns:c16="http://schemas.microsoft.com/office/drawing/2014/chart" uri="{C3380CC4-5D6E-409C-BE32-E72D297353CC}">
                  <c16:uniqueId val="{00000004-98CC-4096-A0FA-FF7264ABC6B9}"/>
                </c:ext>
              </c:extLst>
            </c:dLbl>
            <c:dLbl>
              <c:idx val="4"/>
              <c:delete val="1"/>
              <c:extLst>
                <c:ext xmlns:c15="http://schemas.microsoft.com/office/drawing/2012/chart" uri="{CE6537A1-D6FC-4f65-9D91-7224C49458BB}"/>
                <c:ext xmlns:c16="http://schemas.microsoft.com/office/drawing/2014/chart" uri="{C3380CC4-5D6E-409C-BE32-E72D297353CC}">
                  <c16:uniqueId val="{00000005-98CC-4096-A0FA-FF7264ABC6B9}"/>
                </c:ext>
              </c:extLst>
            </c:dLbl>
            <c:dLbl>
              <c:idx val="5"/>
              <c:delete val="1"/>
              <c:extLst>
                <c:ext xmlns:c15="http://schemas.microsoft.com/office/drawing/2012/chart" uri="{CE6537A1-D6FC-4f65-9D91-7224C49458BB}"/>
                <c:ext xmlns:c16="http://schemas.microsoft.com/office/drawing/2014/chart" uri="{C3380CC4-5D6E-409C-BE32-E72D297353CC}">
                  <c16:uniqueId val="{00000006-98CC-4096-A0FA-FF7264ABC6B9}"/>
                </c:ext>
              </c:extLst>
            </c:dLbl>
            <c:dLbl>
              <c:idx val="6"/>
              <c:delete val="1"/>
              <c:extLst>
                <c:ext xmlns:c15="http://schemas.microsoft.com/office/drawing/2012/chart" uri="{CE6537A1-D6FC-4f65-9D91-7224C49458BB}"/>
                <c:ext xmlns:c16="http://schemas.microsoft.com/office/drawing/2014/chart" uri="{C3380CC4-5D6E-409C-BE32-E72D297353CC}">
                  <c16:uniqueId val="{00000007-98CC-4096-A0FA-FF7264ABC6B9}"/>
                </c:ext>
              </c:extLst>
            </c:dLbl>
            <c:dLbl>
              <c:idx val="7"/>
              <c:delete val="1"/>
              <c:extLst>
                <c:ext xmlns:c15="http://schemas.microsoft.com/office/drawing/2012/chart" uri="{CE6537A1-D6FC-4f65-9D91-7224C49458BB}"/>
                <c:ext xmlns:c16="http://schemas.microsoft.com/office/drawing/2014/chart" uri="{C3380CC4-5D6E-409C-BE32-E72D297353CC}">
                  <c16:uniqueId val="{00000008-98CC-4096-A0FA-FF7264ABC6B9}"/>
                </c:ext>
              </c:extLst>
            </c:dLbl>
            <c:dLbl>
              <c:idx val="8"/>
              <c:delete val="1"/>
              <c:extLst>
                <c:ext xmlns:c15="http://schemas.microsoft.com/office/drawing/2012/chart" uri="{CE6537A1-D6FC-4f65-9D91-7224C49458BB}"/>
                <c:ext xmlns:c16="http://schemas.microsoft.com/office/drawing/2014/chart" uri="{C3380CC4-5D6E-409C-BE32-E72D297353CC}">
                  <c16:uniqueId val="{00000009-98CC-4096-A0FA-FF7264ABC6B9}"/>
                </c:ext>
              </c:extLst>
            </c:dLbl>
            <c:dLbl>
              <c:idx val="9"/>
              <c:layout>
                <c:manualLayout>
                  <c:x val="1.9968839829772253E-2"/>
                  <c:y val="-3.4999832511276828E-2"/>
                </c:manualLayout>
              </c:layout>
              <c:tx>
                <c:rich>
                  <a:bodyPr/>
                  <a:lstStyle/>
                  <a:p>
                    <a:r>
                      <a:rPr lang="en-US" sz="1200" b="1" i="0" u="none" strike="noStrike" baseline="0" dirty="0">
                        <a:effectLst/>
                      </a:rPr>
                      <a:t> 472 851</a:t>
                    </a:r>
                    <a:r>
                      <a:rPr lang="en-US" sz="1200" b="1" i="0" u="none" strike="noStrike"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9.4507438650919193E-2"/>
                      <c:h val="7.0300327705984572E-2"/>
                    </c:manualLayout>
                  </c15:layout>
                </c:ext>
                <c:ext xmlns:c16="http://schemas.microsoft.com/office/drawing/2014/chart" uri="{C3380CC4-5D6E-409C-BE32-E72D297353CC}">
                  <c16:uniqueId val="{0000000A-98CC-4096-A0FA-FF7264ABC6B9}"/>
                </c:ext>
              </c:extLst>
            </c:dLbl>
            <c:dLbl>
              <c:idx val="10"/>
              <c:delete val="1"/>
              <c:extLst>
                <c:ext xmlns:c15="http://schemas.microsoft.com/office/drawing/2012/chart" uri="{CE6537A1-D6FC-4f65-9D91-7224C49458BB}"/>
                <c:ext xmlns:c16="http://schemas.microsoft.com/office/drawing/2014/chart" uri="{C3380CC4-5D6E-409C-BE32-E72D297353CC}">
                  <c16:uniqueId val="{0000000B-98CC-4096-A0FA-FF7264ABC6B9}"/>
                </c:ext>
              </c:extLst>
            </c:dLbl>
            <c:dLbl>
              <c:idx val="11"/>
              <c:delete val="1"/>
              <c:extLst>
                <c:ext xmlns:c15="http://schemas.microsoft.com/office/drawing/2012/chart" uri="{CE6537A1-D6FC-4f65-9D91-7224C49458BB}"/>
                <c:ext xmlns:c16="http://schemas.microsoft.com/office/drawing/2014/chart" uri="{C3380CC4-5D6E-409C-BE32-E72D297353CC}">
                  <c16:uniqueId val="{0000000C-98CC-4096-A0FA-FF7264ABC6B9}"/>
                </c:ext>
              </c:extLst>
            </c:dLbl>
            <c:dLbl>
              <c:idx val="12"/>
              <c:delete val="1"/>
              <c:extLst>
                <c:ext xmlns:c15="http://schemas.microsoft.com/office/drawing/2012/chart" uri="{CE6537A1-D6FC-4f65-9D91-7224C49458BB}"/>
                <c:ext xmlns:c16="http://schemas.microsoft.com/office/drawing/2014/chart" uri="{C3380CC4-5D6E-409C-BE32-E72D297353CC}">
                  <c16:uniqueId val="{0000000D-98CC-4096-A0FA-FF7264ABC6B9}"/>
                </c:ext>
              </c:extLst>
            </c:dLbl>
            <c:dLbl>
              <c:idx val="13"/>
              <c:delete val="1"/>
              <c:extLst>
                <c:ext xmlns:c15="http://schemas.microsoft.com/office/drawing/2012/chart" uri="{CE6537A1-D6FC-4f65-9D91-7224C49458BB}"/>
                <c:ext xmlns:c16="http://schemas.microsoft.com/office/drawing/2014/chart" uri="{C3380CC4-5D6E-409C-BE32-E72D297353CC}">
                  <c16:uniqueId val="{0000000E-98CC-4096-A0FA-FF7264ABC6B9}"/>
                </c:ext>
              </c:extLst>
            </c:dLbl>
            <c:dLbl>
              <c:idx val="14"/>
              <c:tx>
                <c:rich>
                  <a:bodyPr/>
                  <a:lstStyle/>
                  <a:p>
                    <a:r>
                      <a:rPr lang="en-US"/>
                      <a:t>494 326</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CC-4096-A0FA-FF7264ABC6B9}"/>
                </c:ext>
              </c:extLst>
            </c:dLbl>
            <c:spPr>
              <a:noFill/>
            </c:spPr>
            <c:txPr>
              <a:bodyPr/>
              <a:lstStyle/>
              <a:p>
                <a:pPr>
                  <a:defRPr sz="1200" b="1" baseline="0">
                    <a:solidFill>
                      <a:schemeClr val="tx1"/>
                    </a:solidFill>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Tabelle2!$A$25:$A$35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Tabelle2!$C$25:$C$35</c:f>
              <c:numCache>
                <c:formatCode>###\ ###\ ###\ ##0</c:formatCode>
                <c:ptCount val="11"/>
                <c:pt idx="0">
                  <c:v>500680</c:v>
                </c:pt>
                <c:pt idx="1">
                  <c:v>499351</c:v>
                </c:pt>
                <c:pt idx="2">
                  <c:v>498718</c:v>
                </c:pt>
                <c:pt idx="3">
                  <c:v>497182</c:v>
                </c:pt>
                <c:pt idx="4">
                  <c:v>498192</c:v>
                </c:pt>
                <c:pt idx="5" formatCode="General">
                  <c:v>494326</c:v>
                </c:pt>
                <c:pt idx="6" formatCode="General">
                  <c:v>487783</c:v>
                </c:pt>
                <c:pt idx="7" formatCode="General">
                  <c:v>483606</c:v>
                </c:pt>
                <c:pt idx="8" formatCode="General">
                  <c:v>480382</c:v>
                </c:pt>
                <c:pt idx="9" formatCode="General">
                  <c:v>476924</c:v>
                </c:pt>
                <c:pt idx="10" formatCode="General">
                  <c:v>472851</c:v>
                </c:pt>
              </c:numCache>
            </c:numRef>
          </c:val>
          <c:smooth val="0"/>
          <c:extLst>
            <c:ext xmlns:c16="http://schemas.microsoft.com/office/drawing/2014/chart" uri="{C3380CC4-5D6E-409C-BE32-E72D297353CC}">
              <c16:uniqueId val="{00000010-98CC-4096-A0FA-FF7264ABC6B9}"/>
            </c:ext>
          </c:extLst>
        </c:ser>
        <c:dLbls>
          <c:showLegendKey val="0"/>
          <c:showVal val="0"/>
          <c:showCatName val="0"/>
          <c:showSerName val="0"/>
          <c:showPercent val="0"/>
          <c:showBubbleSize val="0"/>
        </c:dLbls>
        <c:marker val="1"/>
        <c:smooth val="0"/>
        <c:axId val="239824896"/>
        <c:axId val="239826432"/>
      </c:lineChart>
      <c:catAx>
        <c:axId val="257217280"/>
        <c:scaling>
          <c:orientation val="minMax"/>
        </c:scaling>
        <c:delete val="0"/>
        <c:axPos val="b"/>
        <c:numFmt formatCode="General" sourceLinked="1"/>
        <c:majorTickMark val="out"/>
        <c:minorTickMark val="none"/>
        <c:tickLblPos val="nextTo"/>
        <c:crossAx val="257218816"/>
        <c:crosses val="autoZero"/>
        <c:auto val="0"/>
        <c:lblAlgn val="ctr"/>
        <c:lblOffset val="200"/>
        <c:noMultiLvlLbl val="0"/>
      </c:catAx>
      <c:valAx>
        <c:axId val="257218816"/>
        <c:scaling>
          <c:orientation val="minMax"/>
          <c:max val="2000"/>
          <c:min val="1800"/>
        </c:scaling>
        <c:delete val="0"/>
        <c:axPos val="l"/>
        <c:numFmt formatCode="###\ ###\ ###\ ##0" sourceLinked="1"/>
        <c:majorTickMark val="out"/>
        <c:minorTickMark val="none"/>
        <c:tickLblPos val="nextTo"/>
        <c:txPr>
          <a:bodyPr/>
          <a:lstStyle/>
          <a:p>
            <a:pPr>
              <a:defRPr sz="1200"/>
            </a:pPr>
            <a:endParaRPr lang="de-DE"/>
          </a:p>
        </c:txPr>
        <c:crossAx val="257217280"/>
        <c:crosses val="autoZero"/>
        <c:crossBetween val="between"/>
        <c:majorUnit val="100"/>
      </c:valAx>
      <c:catAx>
        <c:axId val="239824896"/>
        <c:scaling>
          <c:orientation val="minMax"/>
        </c:scaling>
        <c:delete val="1"/>
        <c:axPos val="b"/>
        <c:numFmt formatCode="General" sourceLinked="1"/>
        <c:majorTickMark val="out"/>
        <c:minorTickMark val="none"/>
        <c:tickLblPos val="nextTo"/>
        <c:crossAx val="239826432"/>
        <c:crosses val="autoZero"/>
        <c:auto val="1"/>
        <c:lblAlgn val="ctr"/>
        <c:lblOffset val="100"/>
        <c:noMultiLvlLbl val="0"/>
      </c:catAx>
      <c:valAx>
        <c:axId val="239826432"/>
        <c:scaling>
          <c:orientation val="minMax"/>
          <c:max val="510000"/>
          <c:min val="450000"/>
        </c:scaling>
        <c:delete val="0"/>
        <c:axPos val="r"/>
        <c:numFmt formatCode="###\ ###\ ###\ ##0" sourceLinked="1"/>
        <c:majorTickMark val="out"/>
        <c:minorTickMark val="none"/>
        <c:tickLblPos val="nextTo"/>
        <c:txPr>
          <a:bodyPr/>
          <a:lstStyle/>
          <a:p>
            <a:pPr>
              <a:defRPr sz="1200"/>
            </a:pPr>
            <a:endParaRPr lang="de-DE"/>
          </a:p>
        </c:txPr>
        <c:crossAx val="239824896"/>
        <c:crosses val="max"/>
        <c:crossBetween val="between"/>
        <c:majorUnit val="20000"/>
        <c:minorUnit val="10000"/>
      </c:valAx>
      <c:spPr>
        <a:noFill/>
        <a:ln w="25397">
          <a:noFill/>
        </a:ln>
      </c:spPr>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t>KHG-</a:t>
            </a:r>
            <a:r>
              <a:rPr lang="en-US" sz="1600" dirty="0" err="1"/>
              <a:t>Fördermittel</a:t>
            </a:r>
            <a:r>
              <a:rPr lang="en-US" sz="1600" baseline="0" dirty="0"/>
              <a:t> </a:t>
            </a:r>
            <a:r>
              <a:rPr lang="en-US" sz="1600" dirty="0"/>
              <a:t>und </a:t>
            </a:r>
            <a:r>
              <a:rPr lang="en-US" sz="1600" dirty="0" err="1"/>
              <a:t>Bereinigte</a:t>
            </a:r>
            <a:r>
              <a:rPr lang="en-US" sz="1600" dirty="0"/>
              <a:t> </a:t>
            </a:r>
            <a:r>
              <a:rPr lang="en-US" sz="1600" dirty="0" err="1"/>
              <a:t>Kosten</a:t>
            </a:r>
            <a:r>
              <a:rPr lang="en-US" sz="1600" dirty="0"/>
              <a:t> 1993 - 2024, in </a:t>
            </a:r>
            <a:r>
              <a:rPr lang="en-US" sz="1600" dirty="0" err="1"/>
              <a:t>Mrd</a:t>
            </a:r>
            <a:r>
              <a:rPr lang="en-US" sz="1600" dirty="0"/>
              <a:t>. €</a:t>
            </a:r>
          </a:p>
        </c:rich>
      </c:tx>
      <c:layout>
        <c:manualLayout>
          <c:xMode val="edge"/>
          <c:yMode val="edge"/>
          <c:x val="0.14523454743567057"/>
          <c:y val="2.93951384963256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6.9542360095737443E-2"/>
          <c:y val="0.11781806527999715"/>
          <c:w val="0.90006069743446837"/>
          <c:h val="0.69728193641135372"/>
        </c:manualLayout>
      </c:layout>
      <c:lineChart>
        <c:grouping val="standard"/>
        <c:varyColors val="0"/>
        <c:ser>
          <c:idx val="2"/>
          <c:order val="0"/>
          <c:tx>
            <c:strRef>
              <c:f>Tabelle1!$A$16</c:f>
              <c:strCache>
                <c:ptCount val="1"/>
                <c:pt idx="0">
                  <c:v>KHG-Fördermittel</c:v>
                </c:pt>
              </c:strCache>
            </c:strRef>
          </c:tx>
          <c:spPr>
            <a:ln w="22225" cap="rnd" cmpd="sng" algn="ctr">
              <a:solidFill>
                <a:schemeClr val="accent3">
                  <a:tint val="86000"/>
                </a:schemeClr>
              </a:solidFill>
              <a:prstDash val="solid"/>
              <a:round/>
            </a:ln>
            <a:effectLst/>
          </c:spPr>
          <c:marker>
            <c:symbol val="none"/>
          </c:marker>
          <c:cat>
            <c:numRef>
              <c:f>Tabelle1!$B$15:$AG$15</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Tabelle1!$B$16:$AG$16</c:f>
              <c:numCache>
                <c:formatCode>0%</c:formatCode>
                <c:ptCount val="32"/>
                <c:pt idx="0">
                  <c:v>1</c:v>
                </c:pt>
                <c:pt idx="1">
                  <c:v>0.94102564102564101</c:v>
                </c:pt>
                <c:pt idx="2">
                  <c:v>0.96410256410256412</c:v>
                </c:pt>
                <c:pt idx="3">
                  <c:v>0.94871794871794879</c:v>
                </c:pt>
                <c:pt idx="4">
                  <c:v>0.89999999999999991</c:v>
                </c:pt>
                <c:pt idx="5">
                  <c:v>0.89487179487179491</c:v>
                </c:pt>
                <c:pt idx="6">
                  <c:v>0.87692307692307692</c:v>
                </c:pt>
                <c:pt idx="7">
                  <c:v>0.8666666666666667</c:v>
                </c:pt>
                <c:pt idx="8">
                  <c:v>0.8666666666666667</c:v>
                </c:pt>
                <c:pt idx="9">
                  <c:v>0.82820512820512826</c:v>
                </c:pt>
                <c:pt idx="10">
                  <c:v>0.73333333333333328</c:v>
                </c:pt>
                <c:pt idx="11">
                  <c:v>0.7153846153846154</c:v>
                </c:pt>
                <c:pt idx="12">
                  <c:v>0.6923076923076924</c:v>
                </c:pt>
                <c:pt idx="13">
                  <c:v>0.6923076923076924</c:v>
                </c:pt>
                <c:pt idx="14">
                  <c:v>0.68205128205128207</c:v>
                </c:pt>
                <c:pt idx="15">
                  <c:v>0.68974358974358974</c:v>
                </c:pt>
                <c:pt idx="16">
                  <c:v>0.73333333333333328</c:v>
                </c:pt>
                <c:pt idx="17">
                  <c:v>0.72564102564102573</c:v>
                </c:pt>
                <c:pt idx="18">
                  <c:v>0.68461538461538463</c:v>
                </c:pt>
                <c:pt idx="19">
                  <c:v>0.66923076923076918</c:v>
                </c:pt>
                <c:pt idx="20">
                  <c:v>0.69743589743589751</c:v>
                </c:pt>
                <c:pt idx="21">
                  <c:v>0.71282051282051284</c:v>
                </c:pt>
                <c:pt idx="22">
                  <c:v>0.7153846153846154</c:v>
                </c:pt>
                <c:pt idx="23">
                  <c:v>0.72564102564102573</c:v>
                </c:pt>
                <c:pt idx="24">
                  <c:v>0.70769230769230762</c:v>
                </c:pt>
                <c:pt idx="25">
                  <c:v>0.77948717948717949</c:v>
                </c:pt>
                <c:pt idx="26">
                  <c:v>0.81282051282051282</c:v>
                </c:pt>
                <c:pt idx="27">
                  <c:v>0.83846153846153848</c:v>
                </c:pt>
                <c:pt idx="28">
                  <c:v>0.84358974358974359</c:v>
                </c:pt>
                <c:pt idx="29">
                  <c:v>0.92307692307692313</c:v>
                </c:pt>
                <c:pt idx="30">
                  <c:v>1</c:v>
                </c:pt>
                <c:pt idx="31">
                  <c:v>1.0769230769230771</c:v>
                </c:pt>
              </c:numCache>
            </c:numRef>
          </c:val>
          <c:smooth val="0"/>
          <c:extLst>
            <c:ext xmlns:c16="http://schemas.microsoft.com/office/drawing/2014/chart" uri="{C3380CC4-5D6E-409C-BE32-E72D297353CC}">
              <c16:uniqueId val="{00000000-006A-4066-8669-BD458281A564}"/>
            </c:ext>
          </c:extLst>
        </c:ser>
        <c:ser>
          <c:idx val="3"/>
          <c:order val="1"/>
          <c:tx>
            <c:strRef>
              <c:f>Tabelle1!$A$17</c:f>
              <c:strCache>
                <c:ptCount val="1"/>
                <c:pt idx="0">
                  <c:v>Bereinigte Kosten </c:v>
                </c:pt>
              </c:strCache>
            </c:strRef>
          </c:tx>
          <c:spPr>
            <a:ln w="22225" cap="rnd" cmpd="sng" algn="ctr">
              <a:solidFill>
                <a:srgbClr val="FE4A00"/>
              </a:solidFill>
              <a:prstDash val="solid"/>
              <a:round/>
            </a:ln>
            <a:effectLst>
              <a:outerShdw blurRad="50800" dist="50800" dir="5400000" sx="1000" sy="1000" algn="ctr" rotWithShape="0">
                <a:srgbClr val="000000">
                  <a:alpha val="43137"/>
                </a:srgbClr>
              </a:outerShdw>
            </a:effectLst>
          </c:spPr>
          <c:marker>
            <c:symbol val="none"/>
          </c:marker>
          <c:dPt>
            <c:idx val="7"/>
            <c:bubble3D val="0"/>
            <c:extLst>
              <c:ext xmlns:c16="http://schemas.microsoft.com/office/drawing/2014/chart" uri="{C3380CC4-5D6E-409C-BE32-E72D297353CC}">
                <c16:uniqueId val="{00000001-006A-4066-8669-BD458281A564}"/>
              </c:ext>
            </c:extLst>
          </c:dPt>
          <c:cat>
            <c:numRef>
              <c:f>Tabelle1!$B$15:$AG$15</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Tabelle1!$B$17:$AG$17</c:f>
              <c:numCache>
                <c:formatCode>0%</c:formatCode>
                <c:ptCount val="32"/>
                <c:pt idx="0">
                  <c:v>1</c:v>
                </c:pt>
                <c:pt idx="1">
                  <c:v>1.0457449812101804</c:v>
                </c:pt>
                <c:pt idx="2">
                  <c:v>1.1058002267017966</c:v>
                </c:pt>
                <c:pt idx="3">
                  <c:v>1.1176598752233449</c:v>
                </c:pt>
                <c:pt idx="4">
                  <c:v>1.125181162347008</c:v>
                </c:pt>
                <c:pt idx="5">
                  <c:v>1.1470221139416692</c:v>
                </c:pt>
                <c:pt idx="6">
                  <c:v>1.1694351185985465</c:v>
                </c:pt>
                <c:pt idx="7">
                  <c:v>1.1926398548164214</c:v>
                </c:pt>
                <c:pt idx="8">
                  <c:v>1.2235365445356805</c:v>
                </c:pt>
                <c:pt idx="9">
                  <c:v>1.264559917281364</c:v>
                </c:pt>
                <c:pt idx="10">
                  <c:v>1.2864972288503256</c:v>
                </c:pt>
                <c:pt idx="11">
                  <c:v>1.2971661125827354</c:v>
                </c:pt>
                <c:pt idx="12">
                  <c:v>1.3111771361482645</c:v>
                </c:pt>
                <c:pt idx="13">
                  <c:v>1.3423386200991996</c:v>
                </c:pt>
                <c:pt idx="14">
                  <c:v>1.3968721623941887</c:v>
                </c:pt>
                <c:pt idx="15">
                  <c:v>1.4614365297257075</c:v>
                </c:pt>
                <c:pt idx="16">
                  <c:v>1.5528643729625728</c:v>
                </c:pt>
                <c:pt idx="17">
                  <c:v>1.6095390146437811</c:v>
                </c:pt>
                <c:pt idx="18">
                  <c:v>1.6788545266290544</c:v>
                </c:pt>
                <c:pt idx="19">
                  <c:v>1.7470361087676862</c:v>
                </c:pt>
                <c:pt idx="20">
                  <c:v>1.8028178406028752</c:v>
                </c:pt>
                <c:pt idx="21">
                  <c:v>1.8760805424068523</c:v>
                </c:pt>
                <c:pt idx="22">
                  <c:v>1.9467160242355832</c:v>
                </c:pt>
                <c:pt idx="23">
                  <c:v>2.0300581453390447</c:v>
                </c:pt>
                <c:pt idx="24">
                  <c:v>2.1098700696614157</c:v>
                </c:pt>
                <c:pt idx="25">
                  <c:v>2.1617081341200399</c:v>
                </c:pt>
                <c:pt idx="26">
                  <c:v>2.2830894538628255</c:v>
                </c:pt>
                <c:pt idx="27">
                  <c:v>2.4189129948420649</c:v>
                </c:pt>
                <c:pt idx="28">
                  <c:v>2.5267935112510251</c:v>
                </c:pt>
                <c:pt idx="29">
                  <c:v>2.6392546584727161</c:v>
                </c:pt>
                <c:pt idx="30">
                  <c:v>2.78132179204685</c:v>
                </c:pt>
                <c:pt idx="31">
                  <c:v>2.9669774426082651</c:v>
                </c:pt>
              </c:numCache>
            </c:numRef>
          </c:val>
          <c:smooth val="0"/>
          <c:extLst>
            <c:ext xmlns:c16="http://schemas.microsoft.com/office/drawing/2014/chart" uri="{C3380CC4-5D6E-409C-BE32-E72D297353CC}">
              <c16:uniqueId val="{00000002-006A-4066-8669-BD458281A564}"/>
            </c:ext>
          </c:extLst>
        </c:ser>
        <c:dLbls>
          <c:showLegendKey val="0"/>
          <c:showVal val="0"/>
          <c:showCatName val="0"/>
          <c:showSerName val="0"/>
          <c:showPercent val="0"/>
          <c:showBubbleSize val="0"/>
        </c:dLbls>
        <c:smooth val="0"/>
        <c:axId val="147040128"/>
        <c:axId val="147041664"/>
      </c:lineChart>
      <c:catAx>
        <c:axId val="1470401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041664"/>
        <c:crosses val="autoZero"/>
        <c:auto val="1"/>
        <c:lblAlgn val="ctr"/>
        <c:lblOffset val="100"/>
        <c:tickLblSkip val="1"/>
        <c:tickMarkSkip val="2"/>
        <c:noMultiLvlLbl val="0"/>
      </c:catAx>
      <c:valAx>
        <c:axId val="147041664"/>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040128"/>
        <c:crosses val="autoZero"/>
        <c:crossBetween val="midCat"/>
      </c:valAx>
      <c:spPr>
        <a:noFill/>
        <a:ln w="25398">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w="6350" cap="flat" cmpd="sng" algn="ctr">
      <a:noFill/>
      <a:prstDash val="solid"/>
      <a:miter lim="800000"/>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164,96 Mrd. €</a:t>
            </a:r>
          </a:p>
        </c:rich>
      </c:tx>
      <c:layout>
        <c:manualLayout>
          <c:xMode val="edge"/>
          <c:yMode val="edge"/>
          <c:x val="0.11859477734774677"/>
          <c:y val="2.1136811023622047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30823036009387716"/>
          <c:y val="0.21305114638447972"/>
          <c:w val="0.49641387419165195"/>
          <c:h val="0.74462081128747792"/>
        </c:manualLayout>
      </c:layout>
      <c:doughnutChart>
        <c:varyColors val="1"/>
        <c:ser>
          <c:idx val="0"/>
          <c:order val="0"/>
          <c:dPt>
            <c:idx val="0"/>
            <c:bubble3D val="0"/>
            <c:spPr>
              <a:solidFill>
                <a:schemeClr val="accent3">
                  <a:shade val="50000"/>
                </a:schemeClr>
              </a:solidFill>
              <a:ln w="6350" cap="flat" cmpd="sng" algn="ctr">
                <a:solidFill>
                  <a:schemeClr val="lt1"/>
                </a:solidFill>
                <a:prstDash val="solid"/>
                <a:round/>
              </a:ln>
              <a:effectLst/>
            </c:spPr>
            <c:extLst>
              <c:ext xmlns:c16="http://schemas.microsoft.com/office/drawing/2014/chart" uri="{C3380CC4-5D6E-409C-BE32-E72D297353CC}">
                <c16:uniqueId val="{00000000-6696-4800-9184-EA4C88467518}"/>
              </c:ext>
            </c:extLst>
          </c:dPt>
          <c:dPt>
            <c:idx val="1"/>
            <c:bubble3D val="0"/>
            <c:spPr>
              <a:solidFill>
                <a:schemeClr val="accent3">
                  <a:shade val="70000"/>
                </a:schemeClr>
              </a:solidFill>
              <a:ln w="6350" cap="flat" cmpd="sng" algn="ctr">
                <a:solidFill>
                  <a:schemeClr val="lt1"/>
                </a:solidFill>
                <a:prstDash val="solid"/>
                <a:round/>
              </a:ln>
              <a:effectLst/>
            </c:spPr>
            <c:extLst>
              <c:ext xmlns:c16="http://schemas.microsoft.com/office/drawing/2014/chart" uri="{C3380CC4-5D6E-409C-BE32-E72D297353CC}">
                <c16:uniqueId val="{00000001-6696-4800-9184-EA4C88467518}"/>
              </c:ext>
            </c:extLst>
          </c:dPt>
          <c:dPt>
            <c:idx val="2"/>
            <c:bubble3D val="0"/>
            <c:spPr>
              <a:solidFill>
                <a:schemeClr val="accent3">
                  <a:shade val="90000"/>
                </a:schemeClr>
              </a:solidFill>
              <a:ln w="6350" cap="flat" cmpd="sng" algn="ctr">
                <a:solidFill>
                  <a:schemeClr val="lt1"/>
                </a:solidFill>
                <a:prstDash val="solid"/>
                <a:round/>
              </a:ln>
              <a:effectLst/>
            </c:spPr>
            <c:extLst>
              <c:ext xmlns:c16="http://schemas.microsoft.com/office/drawing/2014/chart" uri="{C3380CC4-5D6E-409C-BE32-E72D297353CC}">
                <c16:uniqueId val="{00000002-6696-4800-9184-EA4C88467518}"/>
              </c:ext>
            </c:extLst>
          </c:dPt>
          <c:dPt>
            <c:idx val="3"/>
            <c:bubble3D val="0"/>
            <c:spPr>
              <a:solidFill>
                <a:schemeClr val="accent3">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3-6696-4800-9184-EA4C88467518}"/>
              </c:ext>
            </c:extLst>
          </c:dPt>
          <c:dPt>
            <c:idx val="4"/>
            <c:bubble3D val="0"/>
            <c:spPr>
              <a:solidFill>
                <a:schemeClr val="accent3">
                  <a:tint val="70000"/>
                </a:schemeClr>
              </a:solidFill>
              <a:ln w="6350" cap="flat" cmpd="sng" algn="ctr">
                <a:solidFill>
                  <a:schemeClr val="lt1"/>
                </a:solidFill>
                <a:prstDash val="solid"/>
                <a:round/>
              </a:ln>
              <a:effectLst/>
            </c:spPr>
            <c:extLst>
              <c:ext xmlns:c16="http://schemas.microsoft.com/office/drawing/2014/chart" uri="{C3380CC4-5D6E-409C-BE32-E72D297353CC}">
                <c16:uniqueId val="{00000004-6696-4800-9184-EA4C88467518}"/>
              </c:ext>
            </c:extLst>
          </c:dPt>
          <c:dPt>
            <c:idx val="5"/>
            <c:bubble3D val="0"/>
            <c:spPr>
              <a:solidFill>
                <a:schemeClr val="accent3">
                  <a:tint val="50000"/>
                </a:schemeClr>
              </a:solidFill>
              <a:ln w="6350" cap="flat" cmpd="sng" algn="ctr">
                <a:solidFill>
                  <a:schemeClr val="lt1"/>
                </a:solidFill>
                <a:prstDash val="solid"/>
                <a:round/>
              </a:ln>
              <a:effectLst/>
            </c:spPr>
            <c:extLst>
              <c:ext xmlns:c16="http://schemas.microsoft.com/office/drawing/2014/chart" uri="{C3380CC4-5D6E-409C-BE32-E72D297353CC}">
                <c16:uniqueId val="{00000005-6696-4800-9184-EA4C88467518}"/>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val>
            <c:numRef>
              <c:f>Tabelle5!$C$34:$C$39</c:f>
              <c:numCache>
                <c:formatCode>0.0%</c:formatCode>
                <c:ptCount val="6"/>
                <c:pt idx="0">
                  <c:v>0.35602570320077592</c:v>
                </c:pt>
                <c:pt idx="1">
                  <c:v>0.16707080504364694</c:v>
                </c:pt>
                <c:pt idx="2">
                  <c:v>6.4439864209505343E-2</c:v>
                </c:pt>
                <c:pt idx="3">
                  <c:v>0.18386275460717749</c:v>
                </c:pt>
                <c:pt idx="4">
                  <c:v>6.9289524733268659E-2</c:v>
                </c:pt>
                <c:pt idx="5">
                  <c:v>0.15931134820562573</c:v>
                </c:pt>
              </c:numCache>
            </c:numRef>
          </c:val>
          <c:extLst>
            <c:ext xmlns:c16="http://schemas.microsoft.com/office/drawing/2014/chart" uri="{C3380CC4-5D6E-409C-BE32-E72D297353CC}">
              <c16:uniqueId val="{00000006-6696-4800-9184-EA4C88467518}"/>
            </c:ext>
          </c:extLst>
        </c:ser>
        <c:dLbls>
          <c:showLegendKey val="0"/>
          <c:showVal val="0"/>
          <c:showCatName val="0"/>
          <c:showSerName val="0"/>
          <c:showPercent val="0"/>
          <c:showBubbleSize val="0"/>
          <c:showLeaderLines val="0"/>
        </c:dLbls>
        <c:firstSliceAng val="230"/>
        <c:holeSize val="55"/>
      </c:doughnutChart>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312,29 Mrd. €</a:t>
            </a:r>
          </a:p>
        </c:rich>
      </c:tx>
      <c:layout>
        <c:manualLayout>
          <c:xMode val="edge"/>
          <c:yMode val="edge"/>
          <c:x val="0.17824462447001818"/>
          <c:y val="3.4532199634741474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4214524832373393"/>
          <c:y val="0.2152686260261038"/>
          <c:w val="0.53436050137306534"/>
          <c:h val="0.7259009552895066"/>
        </c:manualLayout>
      </c:layout>
      <c:doughnutChart>
        <c:varyColors val="1"/>
        <c:ser>
          <c:idx val="0"/>
          <c:order val="0"/>
          <c:dPt>
            <c:idx val="0"/>
            <c:bubble3D val="0"/>
            <c:spPr>
              <a:solidFill>
                <a:schemeClr val="accent3">
                  <a:shade val="50000"/>
                </a:schemeClr>
              </a:solidFill>
              <a:ln>
                <a:noFill/>
              </a:ln>
              <a:effectLst/>
            </c:spPr>
            <c:extLst>
              <c:ext xmlns:c16="http://schemas.microsoft.com/office/drawing/2014/chart" uri="{C3380CC4-5D6E-409C-BE32-E72D297353CC}">
                <c16:uniqueId val="{00000000-5D44-4AC1-8C85-87FFDB874B6B}"/>
              </c:ext>
            </c:extLst>
          </c:dPt>
          <c:dPt>
            <c:idx val="1"/>
            <c:bubble3D val="0"/>
            <c:spPr>
              <a:solidFill>
                <a:schemeClr val="accent3">
                  <a:shade val="70000"/>
                </a:schemeClr>
              </a:solidFill>
              <a:ln>
                <a:noFill/>
              </a:ln>
              <a:effectLst/>
            </c:spPr>
            <c:extLst>
              <c:ext xmlns:c16="http://schemas.microsoft.com/office/drawing/2014/chart" uri="{C3380CC4-5D6E-409C-BE32-E72D297353CC}">
                <c16:uniqueId val="{00000001-5D44-4AC1-8C85-87FFDB874B6B}"/>
              </c:ext>
            </c:extLst>
          </c:dPt>
          <c:dPt>
            <c:idx val="2"/>
            <c:bubble3D val="0"/>
            <c:spPr>
              <a:solidFill>
                <a:schemeClr val="accent3">
                  <a:shade val="90000"/>
                </a:schemeClr>
              </a:solidFill>
              <a:ln>
                <a:noFill/>
              </a:ln>
              <a:effectLst/>
            </c:spPr>
            <c:extLst>
              <c:ext xmlns:c16="http://schemas.microsoft.com/office/drawing/2014/chart" uri="{C3380CC4-5D6E-409C-BE32-E72D297353CC}">
                <c16:uniqueId val="{00000002-5D44-4AC1-8C85-87FFDB874B6B}"/>
              </c:ext>
            </c:extLst>
          </c:dPt>
          <c:dPt>
            <c:idx val="3"/>
            <c:bubble3D val="0"/>
            <c:spPr>
              <a:solidFill>
                <a:schemeClr val="accent3">
                  <a:tint val="90000"/>
                </a:schemeClr>
              </a:solidFill>
              <a:ln>
                <a:noFill/>
              </a:ln>
              <a:effectLst/>
            </c:spPr>
            <c:extLst>
              <c:ext xmlns:c16="http://schemas.microsoft.com/office/drawing/2014/chart" uri="{C3380CC4-5D6E-409C-BE32-E72D297353CC}">
                <c16:uniqueId val="{00000003-5D44-4AC1-8C85-87FFDB874B6B}"/>
              </c:ext>
            </c:extLst>
          </c:dPt>
          <c:dPt>
            <c:idx val="4"/>
            <c:bubble3D val="0"/>
            <c:spPr>
              <a:solidFill>
                <a:schemeClr val="accent3">
                  <a:tint val="70000"/>
                </a:schemeClr>
              </a:solidFill>
              <a:ln>
                <a:noFill/>
              </a:ln>
              <a:effectLst/>
            </c:spPr>
            <c:extLst>
              <c:ext xmlns:c16="http://schemas.microsoft.com/office/drawing/2014/chart" uri="{C3380CC4-5D6E-409C-BE32-E72D297353CC}">
                <c16:uniqueId val="{00000004-5D44-4AC1-8C85-87FFDB874B6B}"/>
              </c:ext>
            </c:extLst>
          </c:dPt>
          <c:dPt>
            <c:idx val="5"/>
            <c:bubble3D val="0"/>
            <c:spPr>
              <a:solidFill>
                <a:schemeClr val="accent3">
                  <a:tint val="50000"/>
                </a:schemeClr>
              </a:solidFill>
              <a:ln>
                <a:noFill/>
              </a:ln>
              <a:effectLst/>
            </c:spPr>
            <c:extLst>
              <c:ext xmlns:c16="http://schemas.microsoft.com/office/drawing/2014/chart" uri="{C3380CC4-5D6E-409C-BE32-E72D297353CC}">
                <c16:uniqueId val="{00000005-5D44-4AC1-8C85-87FFDB874B6B}"/>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Tabelle5!$F$241:$F$246</c:f>
              <c:strCache>
                <c:ptCount val="6"/>
                <c:pt idx="0">
                  <c:v>Krankenhausbehandlung </c:v>
                </c:pt>
                <c:pt idx="1">
                  <c:v>Ärztliche Behandlung</c:v>
                </c:pt>
                <c:pt idx="2">
                  <c:v>Heil- und Hilfsmittel</c:v>
                </c:pt>
                <c:pt idx="3">
                  <c:v>Arzneimittel</c:v>
                </c:pt>
                <c:pt idx="4">
                  <c:v>Zahnarzt &amp; Zahnersatz</c:v>
                </c:pt>
                <c:pt idx="5">
                  <c:v>Übrige Leistungen</c:v>
                </c:pt>
              </c:strCache>
            </c:strRef>
          </c:cat>
          <c:val>
            <c:numRef>
              <c:f>Tabelle5!$H$241:$H$246</c:f>
              <c:numCache>
                <c:formatCode>0.0%</c:formatCode>
                <c:ptCount val="6"/>
                <c:pt idx="0">
                  <c:v>0.32729194018380348</c:v>
                </c:pt>
                <c:pt idx="1">
                  <c:v>0.1609401517819975</c:v>
                </c:pt>
                <c:pt idx="2">
                  <c:v>8.0085817669473883E-2</c:v>
                </c:pt>
                <c:pt idx="3">
                  <c:v>0.17663069582759613</c:v>
                </c:pt>
                <c:pt idx="4">
                  <c:v>5.8343206634858619E-2</c:v>
                </c:pt>
                <c:pt idx="5">
                  <c:v>0.19670818790227051</c:v>
                </c:pt>
              </c:numCache>
            </c:numRef>
          </c:val>
          <c:extLst>
            <c:ext xmlns:c16="http://schemas.microsoft.com/office/drawing/2014/chart" uri="{C3380CC4-5D6E-409C-BE32-E72D297353CC}">
              <c16:uniqueId val="{00000006-5D44-4AC1-8C85-87FFDB874B6B}"/>
            </c:ext>
          </c:extLst>
        </c:ser>
        <c:dLbls>
          <c:showLegendKey val="0"/>
          <c:showVal val="0"/>
          <c:showCatName val="0"/>
          <c:showSerName val="0"/>
          <c:showPercent val="0"/>
          <c:showBubbleSize val="0"/>
          <c:showLeaderLines val="0"/>
        </c:dLbls>
        <c:firstSliceAng val="224"/>
        <c:holeSize val="50"/>
      </c:doughnutChart>
      <c:spPr>
        <a:noFill/>
        <a:ln w="25400">
          <a:noFill/>
        </a:ln>
        <a:effectLst/>
      </c:spPr>
    </c:plotArea>
    <c:legend>
      <c:legendPos val="r"/>
      <c:layout>
        <c:manualLayout>
          <c:xMode val="edge"/>
          <c:yMode val="edge"/>
          <c:x val="8.0937840291941801E-2"/>
          <c:y val="0.51735067940103463"/>
          <c:w val="0.27518865699260214"/>
          <c:h val="0.36267882679660157"/>
        </c:manualLayout>
      </c:layout>
      <c:overlay val="0"/>
      <c:spPr>
        <a:noFill/>
        <a:ln>
          <a:noFill/>
        </a:ln>
        <a:effectLst/>
      </c:spPr>
      <c:txPr>
        <a:bodyPr rot="0" spcFirstLastPara="1" vertOverflow="ellipsis" vert="horz" wrap="square" anchor="ctr" anchorCtr="1"/>
        <a:lstStyle/>
        <a:p>
          <a:pPr>
            <a:defRPr sz="775" b="0" i="0" u="none" strike="noStrike" kern="1200" baseline="0">
              <a:solidFill>
                <a:srgbClr val="000000"/>
              </a:solidFill>
              <a:latin typeface="Calibri"/>
              <a:ea typeface="Calibri"/>
              <a:cs typeface="Calibri"/>
            </a:defRPr>
          </a:pPr>
          <a:endParaRPr lang="de-DE"/>
        </a:p>
      </c:txPr>
    </c:legend>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a:t>
            </a:r>
            <a:r>
              <a:rPr lang="de-DE" baseline="0"/>
              <a:t> 311,7</a:t>
            </a:r>
            <a:r>
              <a:rPr lang="de-DE"/>
              <a:t> Mrd. €</a:t>
            </a:r>
          </a:p>
        </c:rich>
      </c:tx>
      <c:layout>
        <c:manualLayout>
          <c:xMode val="edge"/>
          <c:yMode val="edge"/>
          <c:x val="0.11859484569504955"/>
          <c:y val="2.1136882346228458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30823036009387716"/>
          <c:y val="0.21305114638447972"/>
          <c:w val="0.49435495721919109"/>
          <c:h val="0.75719645139373881"/>
        </c:manualLayout>
      </c:layout>
      <c:doughnutChart>
        <c:varyColors val="1"/>
        <c:ser>
          <c:idx val="0"/>
          <c:order val="0"/>
          <c:dPt>
            <c:idx val="0"/>
            <c:bubble3D val="0"/>
            <c:spPr>
              <a:solidFill>
                <a:schemeClr val="accent3">
                  <a:shade val="50000"/>
                </a:schemeClr>
              </a:solidFill>
              <a:ln w="6350" cap="flat" cmpd="sng" algn="ctr">
                <a:solidFill>
                  <a:schemeClr val="lt1"/>
                </a:solidFill>
                <a:prstDash val="solid"/>
                <a:round/>
              </a:ln>
              <a:effectLst/>
            </c:spPr>
            <c:extLst>
              <c:ext xmlns:c16="http://schemas.microsoft.com/office/drawing/2014/chart" uri="{C3380CC4-5D6E-409C-BE32-E72D297353CC}">
                <c16:uniqueId val="{00000000-F1E8-44AC-91A0-09F9F2BE6D41}"/>
              </c:ext>
            </c:extLst>
          </c:dPt>
          <c:dPt>
            <c:idx val="1"/>
            <c:bubble3D val="0"/>
            <c:spPr>
              <a:solidFill>
                <a:schemeClr val="accent3">
                  <a:shade val="70000"/>
                </a:schemeClr>
              </a:solidFill>
              <a:ln w="6350" cap="flat" cmpd="sng" algn="ctr">
                <a:solidFill>
                  <a:schemeClr val="lt1"/>
                </a:solidFill>
                <a:prstDash val="solid"/>
                <a:round/>
              </a:ln>
              <a:effectLst/>
            </c:spPr>
            <c:extLst>
              <c:ext xmlns:c16="http://schemas.microsoft.com/office/drawing/2014/chart" uri="{C3380CC4-5D6E-409C-BE32-E72D297353CC}">
                <c16:uniqueId val="{00000001-F1E8-44AC-91A0-09F9F2BE6D41}"/>
              </c:ext>
            </c:extLst>
          </c:dPt>
          <c:dPt>
            <c:idx val="2"/>
            <c:bubble3D val="0"/>
            <c:spPr>
              <a:solidFill>
                <a:schemeClr val="accent3">
                  <a:shade val="90000"/>
                </a:schemeClr>
              </a:solidFill>
              <a:ln w="6350" cap="flat" cmpd="sng" algn="ctr">
                <a:solidFill>
                  <a:schemeClr val="lt1"/>
                </a:solidFill>
                <a:prstDash val="solid"/>
                <a:round/>
              </a:ln>
              <a:effectLst/>
            </c:spPr>
            <c:extLst>
              <c:ext xmlns:c16="http://schemas.microsoft.com/office/drawing/2014/chart" uri="{C3380CC4-5D6E-409C-BE32-E72D297353CC}">
                <c16:uniqueId val="{00000002-F1E8-44AC-91A0-09F9F2BE6D41}"/>
              </c:ext>
            </c:extLst>
          </c:dPt>
          <c:dPt>
            <c:idx val="3"/>
            <c:bubble3D val="0"/>
            <c:spPr>
              <a:solidFill>
                <a:schemeClr val="accent3">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3-F1E8-44AC-91A0-09F9F2BE6D41}"/>
              </c:ext>
            </c:extLst>
          </c:dPt>
          <c:dPt>
            <c:idx val="4"/>
            <c:bubble3D val="0"/>
            <c:spPr>
              <a:solidFill>
                <a:schemeClr val="accent3">
                  <a:tint val="70000"/>
                </a:schemeClr>
              </a:solidFill>
              <a:ln w="6350" cap="flat" cmpd="sng" algn="ctr">
                <a:solidFill>
                  <a:schemeClr val="lt1"/>
                </a:solidFill>
                <a:prstDash val="solid"/>
                <a:round/>
              </a:ln>
              <a:effectLst/>
            </c:spPr>
            <c:extLst>
              <c:ext xmlns:c16="http://schemas.microsoft.com/office/drawing/2014/chart" uri="{C3380CC4-5D6E-409C-BE32-E72D297353CC}">
                <c16:uniqueId val="{00000004-F1E8-44AC-91A0-09F9F2BE6D41}"/>
              </c:ext>
            </c:extLst>
          </c:dPt>
          <c:dPt>
            <c:idx val="5"/>
            <c:bubble3D val="0"/>
            <c:spPr>
              <a:solidFill>
                <a:schemeClr val="accent3">
                  <a:tint val="50000"/>
                </a:schemeClr>
              </a:solidFill>
              <a:ln w="6350" cap="flat" cmpd="sng" algn="ctr">
                <a:solidFill>
                  <a:schemeClr val="lt1"/>
                </a:solidFill>
                <a:prstDash val="solid"/>
                <a:round/>
              </a:ln>
              <a:effectLst/>
            </c:spPr>
            <c:extLst>
              <c:ext xmlns:c16="http://schemas.microsoft.com/office/drawing/2014/chart" uri="{C3380CC4-5D6E-409C-BE32-E72D297353CC}">
                <c16:uniqueId val="{00000005-F1E8-44AC-91A0-09F9F2BE6D41}"/>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val>
            <c:numRef>
              <c:f>Tabelle5!$C$303:$C$308</c:f>
              <c:numCache>
                <c:formatCode>0.0%</c:formatCode>
                <c:ptCount val="6"/>
                <c:pt idx="0">
                  <c:v>0.32355478861087145</c:v>
                </c:pt>
                <c:pt idx="1">
                  <c:v>0.16134598792062121</c:v>
                </c:pt>
                <c:pt idx="2">
                  <c:v>8.0983606557377033E-2</c:v>
                </c:pt>
                <c:pt idx="3">
                  <c:v>0.17730802415875754</c:v>
                </c:pt>
                <c:pt idx="4">
                  <c:v>5.8912855910267473E-2</c:v>
                </c:pt>
                <c:pt idx="5">
                  <c:v>0.19789473684210532</c:v>
                </c:pt>
              </c:numCache>
            </c:numRef>
          </c:val>
          <c:extLst>
            <c:ext xmlns:c16="http://schemas.microsoft.com/office/drawing/2014/chart" uri="{C3380CC4-5D6E-409C-BE32-E72D297353CC}">
              <c16:uniqueId val="{00000006-F1E8-44AC-91A0-09F9F2BE6D41}"/>
            </c:ext>
          </c:extLst>
        </c:ser>
        <c:dLbls>
          <c:showLegendKey val="0"/>
          <c:showVal val="0"/>
          <c:showCatName val="0"/>
          <c:showSerName val="0"/>
          <c:showPercent val="0"/>
          <c:showBubbleSize val="0"/>
          <c:showLeaderLines val="0"/>
        </c:dLbls>
        <c:firstSliceAng val="230"/>
        <c:holeSize val="55"/>
      </c:doughnutChart>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336,4 Mrd. €</a:t>
            </a:r>
          </a:p>
        </c:rich>
      </c:tx>
      <c:layout>
        <c:manualLayout>
          <c:xMode val="edge"/>
          <c:yMode val="edge"/>
          <c:x val="0.17824453271886798"/>
          <c:y val="3.4532350122901304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4214524832373393"/>
          <c:y val="0.1987486153346833"/>
          <c:w val="0.52642832620430313"/>
          <c:h val="0.72659700418398232"/>
        </c:manualLayout>
      </c:layout>
      <c:doughnutChart>
        <c:varyColors val="1"/>
        <c:ser>
          <c:idx val="0"/>
          <c:order val="0"/>
          <c:dPt>
            <c:idx val="0"/>
            <c:bubble3D val="0"/>
            <c:spPr>
              <a:solidFill>
                <a:schemeClr val="accent3">
                  <a:shade val="50000"/>
                </a:schemeClr>
              </a:solidFill>
              <a:ln>
                <a:noFill/>
              </a:ln>
              <a:effectLst/>
            </c:spPr>
            <c:extLst>
              <c:ext xmlns:c16="http://schemas.microsoft.com/office/drawing/2014/chart" uri="{C3380CC4-5D6E-409C-BE32-E72D297353CC}">
                <c16:uniqueId val="{00000000-8DF7-4692-8755-E421F7E6CB6B}"/>
              </c:ext>
            </c:extLst>
          </c:dPt>
          <c:dPt>
            <c:idx val="1"/>
            <c:bubble3D val="0"/>
            <c:spPr>
              <a:solidFill>
                <a:schemeClr val="accent3">
                  <a:shade val="70000"/>
                </a:schemeClr>
              </a:solidFill>
              <a:ln>
                <a:noFill/>
              </a:ln>
              <a:effectLst/>
            </c:spPr>
            <c:extLst>
              <c:ext xmlns:c16="http://schemas.microsoft.com/office/drawing/2014/chart" uri="{C3380CC4-5D6E-409C-BE32-E72D297353CC}">
                <c16:uniqueId val="{00000001-8DF7-4692-8755-E421F7E6CB6B}"/>
              </c:ext>
            </c:extLst>
          </c:dPt>
          <c:dPt>
            <c:idx val="2"/>
            <c:bubble3D val="0"/>
            <c:spPr>
              <a:solidFill>
                <a:schemeClr val="accent3">
                  <a:shade val="90000"/>
                </a:schemeClr>
              </a:solidFill>
              <a:ln>
                <a:noFill/>
              </a:ln>
              <a:effectLst/>
            </c:spPr>
            <c:extLst>
              <c:ext xmlns:c16="http://schemas.microsoft.com/office/drawing/2014/chart" uri="{C3380CC4-5D6E-409C-BE32-E72D297353CC}">
                <c16:uniqueId val="{00000002-8DF7-4692-8755-E421F7E6CB6B}"/>
              </c:ext>
            </c:extLst>
          </c:dPt>
          <c:dPt>
            <c:idx val="3"/>
            <c:bubble3D val="0"/>
            <c:spPr>
              <a:solidFill>
                <a:schemeClr val="accent3">
                  <a:tint val="90000"/>
                </a:schemeClr>
              </a:solidFill>
              <a:ln>
                <a:noFill/>
              </a:ln>
              <a:effectLst/>
            </c:spPr>
            <c:extLst>
              <c:ext xmlns:c16="http://schemas.microsoft.com/office/drawing/2014/chart" uri="{C3380CC4-5D6E-409C-BE32-E72D297353CC}">
                <c16:uniqueId val="{00000003-8DF7-4692-8755-E421F7E6CB6B}"/>
              </c:ext>
            </c:extLst>
          </c:dPt>
          <c:dPt>
            <c:idx val="4"/>
            <c:bubble3D val="0"/>
            <c:spPr>
              <a:solidFill>
                <a:schemeClr val="accent3">
                  <a:tint val="70000"/>
                </a:schemeClr>
              </a:solidFill>
              <a:ln>
                <a:noFill/>
              </a:ln>
              <a:effectLst/>
            </c:spPr>
            <c:extLst>
              <c:ext xmlns:c16="http://schemas.microsoft.com/office/drawing/2014/chart" uri="{C3380CC4-5D6E-409C-BE32-E72D297353CC}">
                <c16:uniqueId val="{00000004-8DF7-4692-8755-E421F7E6CB6B}"/>
              </c:ext>
            </c:extLst>
          </c:dPt>
          <c:dPt>
            <c:idx val="5"/>
            <c:bubble3D val="0"/>
            <c:spPr>
              <a:solidFill>
                <a:schemeClr val="accent3">
                  <a:tint val="50000"/>
                </a:schemeClr>
              </a:solidFill>
              <a:ln>
                <a:noFill/>
              </a:ln>
              <a:effectLst/>
            </c:spPr>
            <c:extLst>
              <c:ext xmlns:c16="http://schemas.microsoft.com/office/drawing/2014/chart" uri="{C3380CC4-5D6E-409C-BE32-E72D297353CC}">
                <c16:uniqueId val="{00000005-8DF7-4692-8755-E421F7E6CB6B}"/>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Tabelle5!$F$303:$F$308</c:f>
              <c:strCache>
                <c:ptCount val="6"/>
                <c:pt idx="0">
                  <c:v>Krankenhausbehandlung </c:v>
                </c:pt>
                <c:pt idx="1">
                  <c:v>Ärztliche Behandlung</c:v>
                </c:pt>
                <c:pt idx="2">
                  <c:v>Heil- und Hilfsmittel</c:v>
                </c:pt>
                <c:pt idx="3">
                  <c:v>Arzneimittel</c:v>
                </c:pt>
                <c:pt idx="4">
                  <c:v>Zahnarzt &amp; Zahnersatz</c:v>
                </c:pt>
                <c:pt idx="5">
                  <c:v>Übrige Leistungen</c:v>
                </c:pt>
              </c:strCache>
            </c:strRef>
          </c:cat>
          <c:val>
            <c:numRef>
              <c:f>Tabelle5!$H$303:$H$308</c:f>
              <c:numCache>
                <c:formatCode>0.0%</c:formatCode>
                <c:ptCount val="6"/>
                <c:pt idx="0">
                  <c:v>0.32912605847579485</c:v>
                </c:pt>
                <c:pt idx="1">
                  <c:v>0.16096820578367149</c:v>
                </c:pt>
                <c:pt idx="2">
                  <c:v>8.0512062629813058E-2</c:v>
                </c:pt>
                <c:pt idx="3">
                  <c:v>0.17414922511583319</c:v>
                </c:pt>
                <c:pt idx="4">
                  <c:v>5.6670394631730306E-2</c:v>
                </c:pt>
                <c:pt idx="5">
                  <c:v>0.19857405336315709</c:v>
                </c:pt>
              </c:numCache>
            </c:numRef>
          </c:val>
          <c:extLst>
            <c:ext xmlns:c16="http://schemas.microsoft.com/office/drawing/2014/chart" uri="{C3380CC4-5D6E-409C-BE32-E72D297353CC}">
              <c16:uniqueId val="{00000006-8DF7-4692-8755-E421F7E6CB6B}"/>
            </c:ext>
          </c:extLst>
        </c:ser>
        <c:dLbls>
          <c:showLegendKey val="0"/>
          <c:showVal val="0"/>
          <c:showCatName val="0"/>
          <c:showSerName val="0"/>
          <c:showPercent val="0"/>
          <c:showBubbleSize val="0"/>
          <c:showLeaderLines val="0"/>
        </c:dLbls>
        <c:firstSliceAng val="224"/>
        <c:holeSize val="50"/>
      </c:doughnutChart>
      <c:spPr>
        <a:noFill/>
        <a:ln w="25400">
          <a:noFill/>
        </a:ln>
        <a:effectLst/>
      </c:spPr>
    </c:plotArea>
    <c:legend>
      <c:legendPos val="r"/>
      <c:layout>
        <c:manualLayout>
          <c:xMode val="edge"/>
          <c:yMode val="edge"/>
          <c:x val="8.1537475328062034E-2"/>
          <c:y val="0.49546199215178605"/>
          <c:w val="0.27578851949197453"/>
          <c:h val="0.37341804555557401"/>
        </c:manualLayout>
      </c:layout>
      <c:overlay val="0"/>
      <c:spPr>
        <a:noFill/>
        <a:ln>
          <a:noFill/>
        </a:ln>
        <a:effectLst/>
      </c:spPr>
      <c:txPr>
        <a:bodyPr rot="0" spcFirstLastPara="1" vertOverflow="ellipsis" vert="horz" wrap="square" anchor="ctr" anchorCtr="1"/>
        <a:lstStyle/>
        <a:p>
          <a:pPr>
            <a:defRPr sz="775" b="0" i="0" u="none" strike="noStrike" kern="1200" baseline="0">
              <a:solidFill>
                <a:srgbClr val="000000"/>
              </a:solidFill>
              <a:latin typeface="Calibri"/>
              <a:ea typeface="Calibri"/>
              <a:cs typeface="Calibri"/>
            </a:defRPr>
          </a:pPr>
          <a:endParaRPr lang="de-DE"/>
        </a:p>
      </c:txPr>
    </c:legend>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79717019374317E-2"/>
          <c:y val="0.10253526772293543"/>
          <c:w val="0.87141935427048811"/>
          <c:h val="0.74908054968239479"/>
        </c:manualLayout>
      </c:layout>
      <c:barChart>
        <c:barDir val="col"/>
        <c:grouping val="clustered"/>
        <c:varyColors val="0"/>
        <c:ser>
          <c:idx val="0"/>
          <c:order val="0"/>
          <c:tx>
            <c:strRef>
              <c:f>Tabelle6!$B$1</c:f>
              <c:strCache>
                <c:ptCount val="1"/>
                <c:pt idx="0">
                  <c:v>Personal insgesamt</c:v>
                </c:pt>
              </c:strCache>
            </c:strRef>
          </c:tx>
          <c:spPr>
            <a:solidFill>
              <a:srgbClr val="75A794"/>
            </a:solidFill>
          </c:spPr>
          <c:invertIfNegative val="0"/>
          <c:cat>
            <c:numRef>
              <c:f>Tabelle6!$A$22:$A$32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Tabelle6!$B$22:$B$32</c:f>
              <c:numCache>
                <c:formatCode>#\ ##0</c:formatCode>
                <c:ptCount val="11"/>
                <c:pt idx="0">
                  <c:v>859426.9</c:v>
                </c:pt>
                <c:pt idx="1">
                  <c:v>868044.2</c:v>
                </c:pt>
                <c:pt idx="2">
                  <c:v>880519.5</c:v>
                </c:pt>
                <c:pt idx="3" formatCode="###\ ###\ ##0">
                  <c:v>894400.1</c:v>
                </c:pt>
                <c:pt idx="4">
                  <c:v>919859</c:v>
                </c:pt>
                <c:pt idx="5" formatCode="General">
                  <c:v>928097.2</c:v>
                </c:pt>
                <c:pt idx="6">
                  <c:v>951936</c:v>
                </c:pt>
                <c:pt idx="7" formatCode="###\ ###\ ##0">
                  <c:v>958925.97</c:v>
                </c:pt>
                <c:pt idx="8" formatCode="General">
                  <c:v>965237</c:v>
                </c:pt>
                <c:pt idx="9" formatCode="General">
                  <c:v>986983</c:v>
                </c:pt>
                <c:pt idx="10" formatCode="###\ ###\ ##0">
                  <c:v>1014839.3</c:v>
                </c:pt>
              </c:numCache>
            </c:numRef>
          </c:val>
          <c:extLst>
            <c:ext xmlns:c16="http://schemas.microsoft.com/office/drawing/2014/chart" uri="{C3380CC4-5D6E-409C-BE32-E72D297353CC}">
              <c16:uniqueId val="{00000000-304C-4265-AA96-68EB1AB1BA0B}"/>
            </c:ext>
          </c:extLst>
        </c:ser>
        <c:ser>
          <c:idx val="1"/>
          <c:order val="1"/>
          <c:tx>
            <c:strRef>
              <c:f>Tabelle6!$C$1</c:f>
              <c:strCache>
                <c:ptCount val="1"/>
                <c:pt idx="0">
                  <c:v>Pflegekräfte</c:v>
                </c:pt>
              </c:strCache>
            </c:strRef>
          </c:tx>
          <c:spPr>
            <a:solidFill>
              <a:srgbClr val="3E6456"/>
            </a:solidFill>
          </c:spPr>
          <c:invertIfNegative val="0"/>
          <c:cat>
            <c:numRef>
              <c:f>Tabelle6!$A$22:$A$32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Tabelle6!$C$22:$C$32</c:f>
              <c:numCache>
                <c:formatCode>#\ ##0</c:formatCode>
                <c:ptCount val="11"/>
                <c:pt idx="0">
                  <c:v>318749.09000000003</c:v>
                </c:pt>
                <c:pt idx="1">
                  <c:v>320905.3</c:v>
                </c:pt>
                <c:pt idx="2">
                  <c:v>325119</c:v>
                </c:pt>
                <c:pt idx="3" formatCode="General">
                  <c:v>328327</c:v>
                </c:pt>
                <c:pt idx="4" formatCode="General">
                  <c:v>331369.8</c:v>
                </c:pt>
                <c:pt idx="5" formatCode="General">
                  <c:v>345407.3</c:v>
                </c:pt>
                <c:pt idx="6" formatCode="General">
                  <c:v>363166</c:v>
                </c:pt>
                <c:pt idx="7" formatCode="###\ ###\ ##0">
                  <c:v>371249.2</c:v>
                </c:pt>
                <c:pt idx="8" formatCode="General">
                  <c:v>376444</c:v>
                </c:pt>
                <c:pt idx="9" formatCode="General">
                  <c:v>391506</c:v>
                </c:pt>
                <c:pt idx="10" formatCode="###\ ###\ ##0">
                  <c:v>408599.4</c:v>
                </c:pt>
              </c:numCache>
            </c:numRef>
          </c:val>
          <c:extLst>
            <c:ext xmlns:c16="http://schemas.microsoft.com/office/drawing/2014/chart" uri="{C3380CC4-5D6E-409C-BE32-E72D297353CC}">
              <c16:uniqueId val="{00000001-304C-4265-AA96-68EB1AB1BA0B}"/>
            </c:ext>
          </c:extLst>
        </c:ser>
        <c:ser>
          <c:idx val="2"/>
          <c:order val="2"/>
          <c:tx>
            <c:strRef>
              <c:f>Tabelle6!$D$1</c:f>
              <c:strCache>
                <c:ptCount val="1"/>
                <c:pt idx="0">
                  <c:v>Ärzte</c:v>
                </c:pt>
              </c:strCache>
            </c:strRef>
          </c:tx>
          <c:spPr>
            <a:solidFill>
              <a:srgbClr val="51806E"/>
            </a:solidFill>
            <a:ln>
              <a:noFill/>
            </a:ln>
          </c:spPr>
          <c:invertIfNegative val="0"/>
          <c:cat>
            <c:numRef>
              <c:f>Tabelle6!$A$22:$A$32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Tabelle6!$D$22:$D$32</c:f>
              <c:numCache>
                <c:formatCode>#\ ##0</c:formatCode>
                <c:ptCount val="11"/>
                <c:pt idx="0">
                  <c:v>150756.6</c:v>
                </c:pt>
                <c:pt idx="1">
                  <c:v>154364.29</c:v>
                </c:pt>
                <c:pt idx="2">
                  <c:v>158148.29</c:v>
                </c:pt>
                <c:pt idx="3" formatCode="###\ ###\ ##0">
                  <c:v>161207.5</c:v>
                </c:pt>
                <c:pt idx="4">
                  <c:v>164625</c:v>
                </c:pt>
                <c:pt idx="5" formatCode="General">
                  <c:v>167951.8</c:v>
                </c:pt>
                <c:pt idx="6">
                  <c:v>171367</c:v>
                </c:pt>
                <c:pt idx="7" formatCode="###\ ###\ ##0">
                  <c:v>173096.38000000003</c:v>
                </c:pt>
                <c:pt idx="8" formatCode="###\ ###\ ##0">
                  <c:v>173321</c:v>
                </c:pt>
                <c:pt idx="9" formatCode="General">
                  <c:v>176774</c:v>
                </c:pt>
                <c:pt idx="10" formatCode="###\ ###\ ##0">
                  <c:v>180417.7</c:v>
                </c:pt>
              </c:numCache>
            </c:numRef>
          </c:val>
          <c:extLst>
            <c:ext xmlns:c16="http://schemas.microsoft.com/office/drawing/2014/chart" uri="{C3380CC4-5D6E-409C-BE32-E72D297353CC}">
              <c16:uniqueId val="{00000002-304C-4265-AA96-68EB1AB1BA0B}"/>
            </c:ext>
          </c:extLst>
        </c:ser>
        <c:dLbls>
          <c:showLegendKey val="0"/>
          <c:showVal val="0"/>
          <c:showCatName val="0"/>
          <c:showSerName val="0"/>
          <c:showPercent val="0"/>
          <c:showBubbleSize val="0"/>
        </c:dLbls>
        <c:gapWidth val="150"/>
        <c:axId val="146683008"/>
        <c:axId val="146684544"/>
      </c:barChart>
      <c:catAx>
        <c:axId val="146683008"/>
        <c:scaling>
          <c:orientation val="minMax"/>
        </c:scaling>
        <c:delete val="0"/>
        <c:axPos val="b"/>
        <c:numFmt formatCode="General" sourceLinked="1"/>
        <c:majorTickMark val="out"/>
        <c:minorTickMark val="none"/>
        <c:tickLblPos val="nextTo"/>
        <c:txPr>
          <a:bodyPr/>
          <a:lstStyle/>
          <a:p>
            <a:pPr>
              <a:defRPr sz="1200"/>
            </a:pPr>
            <a:endParaRPr lang="de-DE"/>
          </a:p>
        </c:txPr>
        <c:crossAx val="146684544"/>
        <c:crosses val="autoZero"/>
        <c:auto val="1"/>
        <c:lblAlgn val="ctr"/>
        <c:lblOffset val="100"/>
        <c:noMultiLvlLbl val="0"/>
      </c:catAx>
      <c:valAx>
        <c:axId val="146684544"/>
        <c:scaling>
          <c:orientation val="minMax"/>
          <c:max val="1100000"/>
          <c:min val="0"/>
        </c:scaling>
        <c:delete val="0"/>
        <c:axPos val="l"/>
        <c:numFmt formatCode="#\ ##0" sourceLinked="1"/>
        <c:majorTickMark val="out"/>
        <c:minorTickMark val="none"/>
        <c:tickLblPos val="nextTo"/>
        <c:txPr>
          <a:bodyPr/>
          <a:lstStyle/>
          <a:p>
            <a:pPr>
              <a:defRPr sz="1200"/>
            </a:pPr>
            <a:endParaRPr lang="de-DE"/>
          </a:p>
        </c:txPr>
        <c:crossAx val="146683008"/>
        <c:crosses val="autoZero"/>
        <c:crossBetween val="between"/>
      </c:valAx>
      <c:spPr>
        <a:noFill/>
        <a:ln w="25392">
          <a:noFill/>
        </a:ln>
      </c:spPr>
    </c:plotArea>
    <c:legend>
      <c:legendPos val="b"/>
      <c:overlay val="0"/>
      <c:txPr>
        <a:bodyPr/>
        <a:lstStyle/>
        <a:p>
          <a:pPr>
            <a:defRPr sz="1200"/>
          </a:pPr>
          <a:endParaRPr lang="de-DE"/>
        </a:p>
      </c:txPr>
    </c:legend>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87446865090041E-2"/>
          <c:y val="4.8004603181126961E-2"/>
          <c:w val="0.87501211063567041"/>
          <c:h val="0.79045245202927239"/>
        </c:manualLayout>
      </c:layout>
      <c:lineChart>
        <c:grouping val="standard"/>
        <c:varyColors val="0"/>
        <c:ser>
          <c:idx val="3"/>
          <c:order val="0"/>
          <c:tx>
            <c:strRef>
              <c:f>Kennzahlen!$C$24</c:f>
              <c:strCache>
                <c:ptCount val="1"/>
                <c:pt idx="0">
                  <c:v>KH</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Kennzahlen!$C$34:$C$44</c:f>
              <c:numCache>
                <c:formatCode>0.0</c:formatCode>
                <c:ptCount val="11"/>
                <c:pt idx="0">
                  <c:v>100</c:v>
                </c:pt>
                <c:pt idx="1">
                  <c:v>98.787878787878796</c:v>
                </c:pt>
                <c:pt idx="2">
                  <c:v>98.535353535353536</c:v>
                </c:pt>
                <c:pt idx="3">
                  <c:v>98.080808080808083</c:v>
                </c:pt>
                <c:pt idx="4">
                  <c:v>97.222222222222214</c:v>
                </c:pt>
                <c:pt idx="5">
                  <c:v>96.666666666666671</c:v>
                </c:pt>
                <c:pt idx="6">
                  <c:v>96.111111111111114</c:v>
                </c:pt>
                <c:pt idx="7">
                  <c:v>95.303030303030297</c:v>
                </c:pt>
                <c:pt idx="8">
                  <c:v>95.606060606060609</c:v>
                </c:pt>
                <c:pt idx="9">
                  <c:v>94.646464646464651</c:v>
                </c:pt>
                <c:pt idx="10">
                  <c:v>92.979797979797979</c:v>
                </c:pt>
              </c:numCache>
            </c:numRef>
          </c:val>
          <c:smooth val="0"/>
          <c:extLst>
            <c:ext xmlns:c16="http://schemas.microsoft.com/office/drawing/2014/chart" uri="{C3380CC4-5D6E-409C-BE32-E72D297353CC}">
              <c16:uniqueId val="{00000000-5157-471C-86DB-83A96889077E}"/>
            </c:ext>
          </c:extLst>
        </c:ser>
        <c:ser>
          <c:idx val="4"/>
          <c:order val="1"/>
          <c:tx>
            <c:strRef>
              <c:f>Kennzahlen!$D$24</c:f>
              <c:strCache>
                <c:ptCount val="1"/>
                <c:pt idx="0">
                  <c:v>Betten</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Kennzahlen!$D$34:$D$44</c:f>
              <c:numCache>
                <c:formatCode>0.0</c:formatCode>
                <c:ptCount val="11"/>
                <c:pt idx="0">
                  <c:v>100</c:v>
                </c:pt>
                <c:pt idx="1">
                  <c:v>99.734560997044014</c:v>
                </c:pt>
                <c:pt idx="2">
                  <c:v>99.60813293920269</c:v>
                </c:pt>
                <c:pt idx="3">
                  <c:v>99.301350163777258</c:v>
                </c:pt>
                <c:pt idx="4">
                  <c:v>99.503075816889037</c:v>
                </c:pt>
                <c:pt idx="5">
                  <c:v>98.73092594072061</c:v>
                </c:pt>
                <c:pt idx="6">
                  <c:v>97.424103219621315</c:v>
                </c:pt>
                <c:pt idx="7">
                  <c:v>96.589837820564028</c:v>
                </c:pt>
                <c:pt idx="8">
                  <c:v>95.94591355756171</c:v>
                </c:pt>
                <c:pt idx="9">
                  <c:v>95.255252856115675</c:v>
                </c:pt>
                <c:pt idx="10">
                  <c:v>94.44175920747783</c:v>
                </c:pt>
              </c:numCache>
            </c:numRef>
          </c:val>
          <c:smooth val="0"/>
          <c:extLst>
            <c:ext xmlns:c16="http://schemas.microsoft.com/office/drawing/2014/chart" uri="{C3380CC4-5D6E-409C-BE32-E72D297353CC}">
              <c16:uniqueId val="{00000001-5157-471C-86DB-83A96889077E}"/>
            </c:ext>
          </c:extLst>
        </c:ser>
        <c:ser>
          <c:idx val="1"/>
          <c:order val="2"/>
          <c:tx>
            <c:strRef>
              <c:f>Kennzahlen!$E$24</c:f>
              <c:strCache>
                <c:ptCount val="1"/>
                <c:pt idx="0">
                  <c:v>Fallzahl</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Kennzahlen!$E$34:$E$44</c:f>
              <c:numCache>
                <c:formatCode>0.0</c:formatCode>
                <c:ptCount val="11"/>
                <c:pt idx="0">
                  <c:v>100</c:v>
                </c:pt>
                <c:pt idx="1">
                  <c:v>100.474960983492</c:v>
                </c:pt>
                <c:pt idx="2">
                  <c:v>102.00616488112945</c:v>
                </c:pt>
                <c:pt idx="3">
                  <c:v>101.53631914729337</c:v>
                </c:pt>
                <c:pt idx="4">
                  <c:v>101.28514968345901</c:v>
                </c:pt>
                <c:pt idx="5">
                  <c:v>101.39398778256957</c:v>
                </c:pt>
                <c:pt idx="6">
                  <c:v>87.70322444292411</c:v>
                </c:pt>
                <c:pt idx="7">
                  <c:v>87.433656791710717</c:v>
                </c:pt>
                <c:pt idx="8">
                  <c:v>87.761756059201218</c:v>
                </c:pt>
                <c:pt idx="9">
                  <c:v>89.834808247725135</c:v>
                </c:pt>
                <c:pt idx="10">
                  <c:v>91.632697083140513</c:v>
                </c:pt>
              </c:numCache>
            </c:numRef>
          </c:val>
          <c:smooth val="0"/>
          <c:extLst>
            <c:ext xmlns:c16="http://schemas.microsoft.com/office/drawing/2014/chart" uri="{C3380CC4-5D6E-409C-BE32-E72D297353CC}">
              <c16:uniqueId val="{00000002-5157-471C-86DB-83A96889077E}"/>
            </c:ext>
          </c:extLst>
        </c:ser>
        <c:ser>
          <c:idx val="5"/>
          <c:order val="3"/>
          <c:tx>
            <c:strRef>
              <c:f>Kennzahlen!$F$24</c:f>
              <c:strCache>
                <c:ptCount val="1"/>
                <c:pt idx="0">
                  <c:v>Berechnungs-  und Belegungstage</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Kennzahlen!$F$34:$F$44</c:f>
              <c:numCache>
                <c:formatCode>0.0</c:formatCode>
                <c:ptCount val="11"/>
                <c:pt idx="0">
                  <c:v>100</c:v>
                </c:pt>
                <c:pt idx="1">
                  <c:v>99.821171908416702</c:v>
                </c:pt>
                <c:pt idx="2">
                  <c:v>100.44886166812019</c:v>
                </c:pt>
                <c:pt idx="3">
                  <c:v>99.729825114911591</c:v>
                </c:pt>
                <c:pt idx="4">
                  <c:v>99.062240418398801</c:v>
                </c:pt>
                <c:pt idx="5">
                  <c:v>98.398796768988447</c:v>
                </c:pt>
                <c:pt idx="6">
                  <c:v>84.927852552100632</c:v>
                </c:pt>
                <c:pt idx="7">
                  <c:v>85.082585416020621</c:v>
                </c:pt>
                <c:pt idx="8">
                  <c:v>85.535479323658564</c:v>
                </c:pt>
                <c:pt idx="9">
                  <c:v>87.53640841325398</c:v>
                </c:pt>
                <c:pt idx="10">
                  <c:v>88.068901427966011</c:v>
                </c:pt>
              </c:numCache>
            </c:numRef>
          </c:val>
          <c:smooth val="0"/>
          <c:extLst>
            <c:ext xmlns:c16="http://schemas.microsoft.com/office/drawing/2014/chart" uri="{C3380CC4-5D6E-409C-BE32-E72D297353CC}">
              <c16:uniqueId val="{00000003-5157-471C-86DB-83A96889077E}"/>
            </c:ext>
          </c:extLst>
        </c:ser>
        <c:ser>
          <c:idx val="2"/>
          <c:order val="4"/>
          <c:tx>
            <c:strRef>
              <c:f>Kennzahlen!$G$24</c:f>
              <c:strCache>
                <c:ptCount val="1"/>
                <c:pt idx="0">
                  <c:v>Verweildauer</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Kennzahlen!$G$34:$G$44</c:f>
              <c:numCache>
                <c:formatCode>0.0</c:formatCode>
                <c:ptCount val="11"/>
                <c:pt idx="0">
                  <c:v>100</c:v>
                </c:pt>
                <c:pt idx="1">
                  <c:v>99.349301488972259</c:v>
                </c:pt>
                <c:pt idx="2">
                  <c:v>98.764055458208489</c:v>
                </c:pt>
                <c:pt idx="3">
                  <c:v>98.764055458208489</c:v>
                </c:pt>
                <c:pt idx="4">
                  <c:v>97.411123191657694</c:v>
                </c:pt>
                <c:pt idx="5">
                  <c:v>97.411123191657694</c:v>
                </c:pt>
                <c:pt idx="6">
                  <c:v>97.411123191657694</c:v>
                </c:pt>
                <c:pt idx="7">
                  <c:v>97.411123191657694</c:v>
                </c:pt>
                <c:pt idx="8">
                  <c:v>97.411123191657694</c:v>
                </c:pt>
                <c:pt idx="9">
                  <c:v>97.411123191657694</c:v>
                </c:pt>
                <c:pt idx="10">
                  <c:v>96.058190925106885</c:v>
                </c:pt>
              </c:numCache>
            </c:numRef>
          </c:val>
          <c:smooth val="0"/>
          <c:extLst>
            <c:ext xmlns:c16="http://schemas.microsoft.com/office/drawing/2014/chart" uri="{C3380CC4-5D6E-409C-BE32-E72D297353CC}">
              <c16:uniqueId val="{00000004-5157-471C-86DB-83A96889077E}"/>
            </c:ext>
          </c:extLst>
        </c:ser>
        <c:ser>
          <c:idx val="6"/>
          <c:order val="5"/>
          <c:tx>
            <c:strRef>
              <c:f>Kennzahlen!$H$24</c:f>
              <c:strCache>
                <c:ptCount val="1"/>
                <c:pt idx="0">
                  <c:v>Bettenauslastung</c:v>
                </c:pt>
              </c:strCache>
            </c:strRef>
          </c:tx>
          <c:marker>
            <c:symbol val="none"/>
          </c:marker>
          <c:cat>
            <c:numRef>
              <c:f>Kennzahlen!$B$34:$B$44</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Kennzahlen!$H$34:$H$44</c:f>
              <c:numCache>
                <c:formatCode>0.0</c:formatCode>
                <c:ptCount val="11"/>
                <c:pt idx="0">
                  <c:v>100</c:v>
                </c:pt>
                <c:pt idx="1">
                  <c:v>100.0868414223784</c:v>
                </c:pt>
                <c:pt idx="2">
                  <c:v>100.58402598251641</c:v>
                </c:pt>
                <c:pt idx="3">
                  <c:v>100.45490656533731</c:v>
                </c:pt>
                <c:pt idx="4">
                  <c:v>99.551070645083627</c:v>
                </c:pt>
                <c:pt idx="5">
                  <c:v>99.680190062262739</c:v>
                </c:pt>
                <c:pt idx="6">
                  <c:v>86.897367761532152</c:v>
                </c:pt>
                <c:pt idx="7">
                  <c:v>88.059442516144031</c:v>
                </c:pt>
                <c:pt idx="8">
                  <c:v>89.092397853576799</c:v>
                </c:pt>
                <c:pt idx="9">
                  <c:v>91.933025031516934</c:v>
                </c:pt>
                <c:pt idx="10">
                  <c:v>92.965980368949701</c:v>
                </c:pt>
              </c:numCache>
            </c:numRef>
          </c:val>
          <c:smooth val="0"/>
          <c:extLst>
            <c:ext xmlns:c16="http://schemas.microsoft.com/office/drawing/2014/chart" uri="{C3380CC4-5D6E-409C-BE32-E72D297353CC}">
              <c16:uniqueId val="{00000005-5157-471C-86DB-83A96889077E}"/>
            </c:ext>
          </c:extLst>
        </c:ser>
        <c:dLbls>
          <c:showLegendKey val="0"/>
          <c:showVal val="0"/>
          <c:showCatName val="0"/>
          <c:showSerName val="0"/>
          <c:showPercent val="0"/>
          <c:showBubbleSize val="0"/>
        </c:dLbls>
        <c:smooth val="0"/>
        <c:axId val="146472320"/>
        <c:axId val="146224256"/>
      </c:lineChart>
      <c:catAx>
        <c:axId val="146472320"/>
        <c:scaling>
          <c:orientation val="minMax"/>
        </c:scaling>
        <c:delete val="0"/>
        <c:axPos val="b"/>
        <c:numFmt formatCode="General" sourceLinked="1"/>
        <c:majorTickMark val="none"/>
        <c:minorTickMark val="none"/>
        <c:tickLblPos val="nextTo"/>
        <c:crossAx val="146224256"/>
        <c:crosses val="autoZero"/>
        <c:auto val="1"/>
        <c:lblAlgn val="ctr"/>
        <c:lblOffset val="100"/>
        <c:noMultiLvlLbl val="0"/>
      </c:catAx>
      <c:valAx>
        <c:axId val="146224256"/>
        <c:scaling>
          <c:orientation val="minMax"/>
          <c:max val="105"/>
          <c:min val="83"/>
        </c:scaling>
        <c:delete val="0"/>
        <c:axPos val="l"/>
        <c:title>
          <c:tx>
            <c:rich>
              <a:bodyPr/>
              <a:lstStyle/>
              <a:p>
                <a:pPr>
                  <a:defRPr/>
                </a:pPr>
                <a:r>
                  <a:rPr lang="de-DE" dirty="0"/>
                  <a:t>Index 2010 = 100</a:t>
                </a:r>
              </a:p>
            </c:rich>
          </c:tx>
          <c:layout>
            <c:manualLayout>
              <c:xMode val="edge"/>
              <c:yMode val="edge"/>
              <c:x val="1.8422509473005295E-2"/>
              <c:y val="0.39833497375328086"/>
            </c:manualLayout>
          </c:layout>
          <c:overlay val="0"/>
        </c:title>
        <c:numFmt formatCode="0" sourceLinked="0"/>
        <c:majorTickMark val="none"/>
        <c:minorTickMark val="none"/>
        <c:tickLblPos val="nextTo"/>
        <c:crossAx val="146472320"/>
        <c:crosses val="autoZero"/>
        <c:crossBetween val="between"/>
        <c:majorUnit val="5"/>
      </c:valAx>
    </c:plotArea>
    <c:legend>
      <c:legendPos val="b"/>
      <c:overlay val="0"/>
    </c:legend>
    <c:plotVisOnly val="1"/>
    <c:dispBlanksAs val="gap"/>
    <c:showDLblsOverMax val="0"/>
  </c:chart>
  <c:spPr>
    <a:solidFill>
      <a:srgbClr val="FFFFFF"/>
    </a:solidFill>
    <a:ln>
      <a:noFill/>
    </a:ln>
  </c:spPr>
  <c:txPr>
    <a:bodyPr/>
    <a:lstStyle/>
    <a:p>
      <a:pPr>
        <a:defRPr sz="12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4688051288670884E-2"/>
          <c:y val="1.9982274057966185E-2"/>
          <c:w val="0.66519846392151805"/>
          <c:h val="0.87582686572780555"/>
        </c:manualLayout>
      </c:layout>
      <c:barChart>
        <c:barDir val="col"/>
        <c:grouping val="percentStacked"/>
        <c:varyColors val="0"/>
        <c:ser>
          <c:idx val="0"/>
          <c:order val="0"/>
          <c:tx>
            <c:strRef>
              <c:f>Tabelle1!$B$3</c:f>
              <c:strCache>
                <c:ptCount val="1"/>
                <c:pt idx="0">
                  <c:v>öffentlich</c:v>
                </c:pt>
              </c:strCache>
            </c:strRef>
          </c:tx>
          <c:spPr>
            <a:solidFill>
              <a:srgbClr val="3E6456"/>
            </a:solidFill>
          </c:spPr>
          <c:invertIfNegative val="0"/>
          <c:dPt>
            <c:idx val="0"/>
            <c:invertIfNegative val="0"/>
            <c:bubble3D val="0"/>
            <c:spPr>
              <a:solidFill>
                <a:srgbClr val="3E6456"/>
              </a:solidFill>
            </c:spPr>
            <c:extLst>
              <c:ext xmlns:c16="http://schemas.microsoft.com/office/drawing/2014/chart" uri="{C3380CC4-5D6E-409C-BE32-E72D297353CC}">
                <c16:uniqueId val="{00000001-00EF-4876-9DB8-CA68309FE376}"/>
              </c:ext>
            </c:extLst>
          </c:dPt>
          <c:dLbls>
            <c:dLbl>
              <c:idx val="0"/>
              <c:layout>
                <c:manualLayout>
                  <c:x val="1.366120218579235E-3"/>
                  <c:y val="-1.1947431302270013E-2"/>
                </c:manualLayout>
              </c:layout>
              <c:tx>
                <c:rich>
                  <a:bodyPr/>
                  <a:lstStyle/>
                  <a:p>
                    <a:r>
                      <a:rPr lang="en-US" dirty="0"/>
                      <a:t> 529</a:t>
                    </a:r>
                    <a:br>
                      <a:rPr lang="en-US" dirty="0"/>
                    </a:br>
                    <a:r>
                      <a:rPr lang="en-US" dirty="0"/>
                      <a:t>30,5</a:t>
                    </a:r>
                    <a:r>
                      <a:rPr lang="en-US" baseline="0" dirty="0"/>
                      <a:t> </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F-4876-9DB8-CA68309FE376}"/>
                </c:ext>
              </c:extLst>
            </c:dLbl>
            <c:dLbl>
              <c:idx val="11"/>
              <c:layout>
                <c:manualLayout>
                  <c:x val="9.8360655737704819E-2"/>
                  <c:y val="6.0031938117904695E-3"/>
                </c:manualLayout>
              </c:layout>
              <c:tx>
                <c:rich>
                  <a:bodyPr/>
                  <a:lstStyle/>
                  <a:p>
                    <a:r>
                      <a:rPr lang="en-US" dirty="0"/>
                      <a:t> 434</a:t>
                    </a:r>
                  </a:p>
                  <a:p>
                    <a:r>
                      <a:rPr lang="en-US" dirty="0"/>
                      <a:t>29,2 %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EF-4876-9DB8-CA68309FE376}"/>
                </c:ext>
              </c:extLst>
            </c:dLbl>
            <c:dLbl>
              <c:idx val="15"/>
              <c:layout>
                <c:manualLayout>
                  <c:x val="4.2349726775956283E-2"/>
                  <c:y val="3.8231780167264036E-2"/>
                </c:manualLayout>
              </c:layout>
              <c:tx>
                <c:rich>
                  <a:bodyPr/>
                  <a:lstStyle/>
                  <a:p>
                    <a:r>
                      <a:rPr lang="en-US" dirty="0"/>
                      <a:t> 478</a:t>
                    </a:r>
                    <a:br>
                      <a:rPr lang="en-US" dirty="0"/>
                    </a:br>
                    <a:r>
                      <a:rPr lang="en-US" dirty="0"/>
                      <a:t>29,7%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EF-4876-9DB8-CA68309FE376}"/>
                </c:ext>
              </c:extLst>
            </c:dLbl>
            <c:spPr>
              <a:solidFill>
                <a:srgbClr val="3E6456"/>
              </a:solidFill>
            </c:spPr>
            <c:txPr>
              <a:bodyPr/>
              <a:lstStyle/>
              <a:p>
                <a:pPr>
                  <a:defRPr sz="1200" b="1">
                    <a:solidFill>
                      <a:schemeClr val="bg1"/>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Tabelle1!$A$15:$A$28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Tabelle1!$B$15:$B$28</c:f>
              <c:numCache>
                <c:formatCode>#\ ##0</c:formatCode>
                <c:ptCount val="14"/>
                <c:pt idx="0" formatCode="#,##0">
                  <c:v>529</c:v>
                </c:pt>
                <c:pt idx="1">
                  <c:v>510</c:v>
                </c:pt>
                <c:pt idx="2">
                  <c:v>500</c:v>
                </c:pt>
                <c:pt idx="3">
                  <c:v>494</c:v>
                </c:pt>
                <c:pt idx="4">
                  <c:v>483</c:v>
                </c:pt>
                <c:pt idx="5">
                  <c:v>478</c:v>
                </c:pt>
                <c:pt idx="6">
                  <c:v>468</c:v>
                </c:pt>
                <c:pt idx="7">
                  <c:v>464</c:v>
                </c:pt>
                <c:pt idx="8">
                  <c:v>458</c:v>
                </c:pt>
                <c:pt idx="9">
                  <c:v>456</c:v>
                </c:pt>
                <c:pt idx="10">
                  <c:v>450</c:v>
                </c:pt>
                <c:pt idx="11">
                  <c:v>441</c:v>
                </c:pt>
                <c:pt idx="12">
                  <c:v>438</c:v>
                </c:pt>
                <c:pt idx="13">
                  <c:v>434</c:v>
                </c:pt>
              </c:numCache>
            </c:numRef>
          </c:val>
          <c:extLst>
            <c:ext xmlns:c16="http://schemas.microsoft.com/office/drawing/2014/chart" uri="{C3380CC4-5D6E-409C-BE32-E72D297353CC}">
              <c16:uniqueId val="{00000004-00EF-4876-9DB8-CA68309FE376}"/>
            </c:ext>
          </c:extLst>
        </c:ser>
        <c:ser>
          <c:idx val="1"/>
          <c:order val="1"/>
          <c:tx>
            <c:strRef>
              <c:f>Tabelle1!$C$3</c:f>
              <c:strCache>
                <c:ptCount val="1"/>
                <c:pt idx="0">
                  <c:v>freigemeinnützig</c:v>
                </c:pt>
              </c:strCache>
            </c:strRef>
          </c:tx>
          <c:spPr>
            <a:solidFill>
              <a:srgbClr val="51806E"/>
            </a:solidFill>
          </c:spPr>
          <c:invertIfNegative val="0"/>
          <c:dLbls>
            <c:dLbl>
              <c:idx val="0"/>
              <c:layout>
                <c:manualLayout>
                  <c:x val="1.366120218579235E-3"/>
                  <c:y val="-1.9115890083632018E-2"/>
                </c:manualLayout>
              </c:layout>
              <c:tx>
                <c:rich>
                  <a:bodyPr/>
                  <a:lstStyle/>
                  <a:p>
                    <a:r>
                      <a:rPr lang="en-US" dirty="0">
                        <a:solidFill>
                          <a:schemeClr val="bg1"/>
                        </a:solidFill>
                      </a:rPr>
                      <a:t> 635</a:t>
                    </a:r>
                    <a:br>
                      <a:rPr lang="en-US" dirty="0">
                        <a:solidFill>
                          <a:schemeClr val="bg1"/>
                        </a:solidFill>
                      </a:rPr>
                    </a:br>
                    <a:r>
                      <a:rPr lang="en-US" dirty="0">
                        <a:solidFill>
                          <a:schemeClr val="bg1"/>
                        </a:solidFill>
                      </a:rPr>
                      <a:t>36,6</a:t>
                    </a:r>
                    <a:r>
                      <a:rPr lang="en-US" baseline="0" dirty="0">
                        <a:solidFill>
                          <a:schemeClr val="bg1"/>
                        </a:solidFill>
                      </a:rPr>
                      <a:t> </a:t>
                    </a:r>
                    <a:r>
                      <a:rPr lang="en-US"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EF-4876-9DB8-CA68309FE376}"/>
                </c:ext>
              </c:extLst>
            </c:dLbl>
            <c:dLbl>
              <c:idx val="11"/>
              <c:layout>
                <c:manualLayout>
                  <c:x val="9.699453551912568E-2"/>
                  <c:y val="-2.7626870360379432E-2"/>
                </c:manualLayout>
              </c:layout>
              <c:tx>
                <c:rich>
                  <a:bodyPr/>
                  <a:lstStyle/>
                  <a:p>
                    <a:pPr>
                      <a:defRPr sz="1200" b="1">
                        <a:solidFill>
                          <a:schemeClr val="bg1"/>
                        </a:solidFill>
                      </a:defRPr>
                    </a:pPr>
                    <a:r>
                      <a:rPr lang="en-US" dirty="0">
                        <a:solidFill>
                          <a:schemeClr val="bg1"/>
                        </a:solidFill>
                      </a:rPr>
                      <a:t> 470</a:t>
                    </a:r>
                  </a:p>
                  <a:p>
                    <a:pPr>
                      <a:defRPr sz="1200" b="1">
                        <a:solidFill>
                          <a:schemeClr val="bg1"/>
                        </a:solidFill>
                      </a:defRPr>
                    </a:pPr>
                    <a:r>
                      <a:rPr lang="en-US" dirty="0">
                        <a:solidFill>
                          <a:schemeClr val="bg1"/>
                        </a:solidFill>
                      </a:rPr>
                      <a:t>31,7</a:t>
                    </a:r>
                    <a:r>
                      <a:rPr lang="en-US" baseline="0" dirty="0">
                        <a:solidFill>
                          <a:schemeClr val="bg1"/>
                        </a:solidFill>
                      </a:rPr>
                      <a:t> </a:t>
                    </a:r>
                    <a:r>
                      <a:rPr lang="en-US" dirty="0">
                        <a:solidFill>
                          <a:schemeClr val="bg1"/>
                        </a:solidFill>
                      </a:rPr>
                      <a:t>%</a:t>
                    </a:r>
                  </a:p>
                </c:rich>
              </c:tx>
              <c:spPr>
                <a:solidFill>
                  <a:srgbClr val="51806E"/>
                </a:solidFill>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EF-4876-9DB8-CA68309FE376}"/>
                </c:ext>
              </c:extLst>
            </c:dLbl>
            <c:dLbl>
              <c:idx val="15"/>
              <c:layout>
                <c:manualLayout>
                  <c:x val="4.2349726775956283E-2"/>
                  <c:y val="4.5400238948626048E-2"/>
                </c:manualLayout>
              </c:layout>
              <c:tx>
                <c:rich>
                  <a:bodyPr/>
                  <a:lstStyle/>
                  <a:p>
                    <a:r>
                      <a:rPr lang="en-US" dirty="0"/>
                      <a:t> 554</a:t>
                    </a:r>
                    <a:br>
                      <a:rPr lang="en-US" dirty="0"/>
                    </a:br>
                    <a:r>
                      <a:rPr lang="en-US" dirty="0"/>
                      <a:t>34,5%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EF-4876-9DB8-CA68309FE376}"/>
                </c:ext>
              </c:extLst>
            </c:dLbl>
            <c:spPr>
              <a:solidFill>
                <a:srgbClr val="51806E"/>
              </a:solidFill>
            </c:spPr>
            <c:txPr>
              <a:bodyPr/>
              <a:lstStyle/>
              <a:p>
                <a:pPr>
                  <a:defRPr sz="1200" b="1"/>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Tabelle1!$A$15:$A$28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Tabelle1!$C$15:$C$28</c:f>
              <c:numCache>
                <c:formatCode>#\ ##0</c:formatCode>
                <c:ptCount val="14"/>
                <c:pt idx="0" formatCode="#,##0">
                  <c:v>635</c:v>
                </c:pt>
                <c:pt idx="1">
                  <c:v>603</c:v>
                </c:pt>
                <c:pt idx="2">
                  <c:v>591</c:v>
                </c:pt>
                <c:pt idx="3">
                  <c:v>581</c:v>
                </c:pt>
                <c:pt idx="4">
                  <c:v>567</c:v>
                </c:pt>
                <c:pt idx="5">
                  <c:v>554</c:v>
                </c:pt>
                <c:pt idx="6">
                  <c:v>543</c:v>
                </c:pt>
                <c:pt idx="7">
                  <c:v>538</c:v>
                </c:pt>
                <c:pt idx="8">
                  <c:v>532</c:v>
                </c:pt>
                <c:pt idx="9">
                  <c:v>511</c:v>
                </c:pt>
                <c:pt idx="10">
                  <c:v>499</c:v>
                </c:pt>
                <c:pt idx="11">
                  <c:v>489</c:v>
                </c:pt>
                <c:pt idx="12">
                  <c:v>483</c:v>
                </c:pt>
                <c:pt idx="13">
                  <c:v>470</c:v>
                </c:pt>
              </c:numCache>
            </c:numRef>
          </c:val>
          <c:extLst>
            <c:ext xmlns:c16="http://schemas.microsoft.com/office/drawing/2014/chart" uri="{C3380CC4-5D6E-409C-BE32-E72D297353CC}">
              <c16:uniqueId val="{00000008-00EF-4876-9DB8-CA68309FE376}"/>
            </c:ext>
          </c:extLst>
        </c:ser>
        <c:ser>
          <c:idx val="2"/>
          <c:order val="2"/>
          <c:tx>
            <c:strRef>
              <c:f>Tabelle1!$D$3</c:f>
              <c:strCache>
                <c:ptCount val="1"/>
                <c:pt idx="0">
                  <c:v>privat</c:v>
                </c:pt>
              </c:strCache>
            </c:strRef>
          </c:tx>
          <c:spPr>
            <a:solidFill>
              <a:srgbClr val="75A794"/>
            </a:solidFill>
            <a:ln>
              <a:noFill/>
            </a:ln>
          </c:spPr>
          <c:invertIfNegative val="0"/>
          <c:dLbls>
            <c:dLbl>
              <c:idx val="0"/>
              <c:layout>
                <c:manualLayout>
                  <c:x val="1.366120218579235E-3"/>
                  <c:y val="2.1505376344086023E-2"/>
                </c:manualLayout>
              </c:layout>
              <c:tx>
                <c:rich>
                  <a:bodyPr/>
                  <a:lstStyle/>
                  <a:p>
                    <a:r>
                      <a:rPr lang="en-US" dirty="0">
                        <a:solidFill>
                          <a:schemeClr val="bg1"/>
                        </a:solidFill>
                      </a:rPr>
                      <a:t> 572</a:t>
                    </a:r>
                    <a:br>
                      <a:rPr lang="en-US" dirty="0">
                        <a:solidFill>
                          <a:schemeClr val="bg1"/>
                        </a:solidFill>
                      </a:rPr>
                    </a:br>
                    <a:r>
                      <a:rPr lang="en-US" dirty="0">
                        <a:solidFill>
                          <a:schemeClr val="bg1"/>
                        </a:solidFill>
                      </a:rPr>
                      <a:t>32,9 %</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EF-4876-9DB8-CA68309FE376}"/>
                </c:ext>
              </c:extLst>
            </c:dLbl>
            <c:dLbl>
              <c:idx val="1"/>
              <c:delete val="1"/>
              <c:extLst>
                <c:ext xmlns:c15="http://schemas.microsoft.com/office/drawing/2012/chart" uri="{CE6537A1-D6FC-4f65-9D91-7224C49458BB}"/>
                <c:ext xmlns:c16="http://schemas.microsoft.com/office/drawing/2014/chart" uri="{C3380CC4-5D6E-409C-BE32-E72D297353CC}">
                  <c16:uniqueId val="{0000000A-00EF-4876-9DB8-CA68309FE376}"/>
                </c:ext>
              </c:extLst>
            </c:dLbl>
            <c:dLbl>
              <c:idx val="2"/>
              <c:delete val="1"/>
              <c:extLst>
                <c:ext xmlns:c15="http://schemas.microsoft.com/office/drawing/2012/chart" uri="{CE6537A1-D6FC-4f65-9D91-7224C49458BB}"/>
                <c:ext xmlns:c16="http://schemas.microsoft.com/office/drawing/2014/chart" uri="{C3380CC4-5D6E-409C-BE32-E72D297353CC}">
                  <c16:uniqueId val="{0000000B-00EF-4876-9DB8-CA68309FE376}"/>
                </c:ext>
              </c:extLst>
            </c:dLbl>
            <c:dLbl>
              <c:idx val="3"/>
              <c:delete val="1"/>
              <c:extLst>
                <c:ext xmlns:c15="http://schemas.microsoft.com/office/drawing/2012/chart" uri="{CE6537A1-D6FC-4f65-9D91-7224C49458BB}"/>
                <c:ext xmlns:c16="http://schemas.microsoft.com/office/drawing/2014/chart" uri="{C3380CC4-5D6E-409C-BE32-E72D297353CC}">
                  <c16:uniqueId val="{0000000C-00EF-4876-9DB8-CA68309FE376}"/>
                </c:ext>
              </c:extLst>
            </c:dLbl>
            <c:dLbl>
              <c:idx val="4"/>
              <c:delete val="1"/>
              <c:extLst>
                <c:ext xmlns:c15="http://schemas.microsoft.com/office/drawing/2012/chart" uri="{CE6537A1-D6FC-4f65-9D91-7224C49458BB}"/>
                <c:ext xmlns:c16="http://schemas.microsoft.com/office/drawing/2014/chart" uri="{C3380CC4-5D6E-409C-BE32-E72D297353CC}">
                  <c16:uniqueId val="{0000000D-00EF-4876-9DB8-CA68309FE376}"/>
                </c:ext>
              </c:extLst>
            </c:dLbl>
            <c:dLbl>
              <c:idx val="5"/>
              <c:delete val="1"/>
              <c:extLst>
                <c:ext xmlns:c15="http://schemas.microsoft.com/office/drawing/2012/chart" uri="{CE6537A1-D6FC-4f65-9D91-7224C49458BB}"/>
                <c:ext xmlns:c16="http://schemas.microsoft.com/office/drawing/2014/chart" uri="{C3380CC4-5D6E-409C-BE32-E72D297353CC}">
                  <c16:uniqueId val="{0000000E-00EF-4876-9DB8-CA68309FE376}"/>
                </c:ext>
              </c:extLst>
            </c:dLbl>
            <c:dLbl>
              <c:idx val="6"/>
              <c:delete val="1"/>
              <c:extLst>
                <c:ext xmlns:c15="http://schemas.microsoft.com/office/drawing/2012/chart" uri="{CE6537A1-D6FC-4f65-9D91-7224C49458BB}"/>
                <c:ext xmlns:c16="http://schemas.microsoft.com/office/drawing/2014/chart" uri="{C3380CC4-5D6E-409C-BE32-E72D297353CC}">
                  <c16:uniqueId val="{0000000F-00EF-4876-9DB8-CA68309FE376}"/>
                </c:ext>
              </c:extLst>
            </c:dLbl>
            <c:dLbl>
              <c:idx val="7"/>
              <c:delete val="1"/>
              <c:extLst>
                <c:ext xmlns:c15="http://schemas.microsoft.com/office/drawing/2012/chart" uri="{CE6537A1-D6FC-4f65-9D91-7224C49458BB}"/>
                <c:ext xmlns:c16="http://schemas.microsoft.com/office/drawing/2014/chart" uri="{C3380CC4-5D6E-409C-BE32-E72D297353CC}">
                  <c16:uniqueId val="{00000010-00EF-4876-9DB8-CA68309FE376}"/>
                </c:ext>
              </c:extLst>
            </c:dLbl>
            <c:dLbl>
              <c:idx val="8"/>
              <c:delete val="1"/>
              <c:extLst>
                <c:ext xmlns:c15="http://schemas.microsoft.com/office/drawing/2012/chart" uri="{CE6537A1-D6FC-4f65-9D91-7224C49458BB}"/>
                <c:ext xmlns:c16="http://schemas.microsoft.com/office/drawing/2014/chart" uri="{C3380CC4-5D6E-409C-BE32-E72D297353CC}">
                  <c16:uniqueId val="{00000011-00EF-4876-9DB8-CA68309FE376}"/>
                </c:ext>
              </c:extLst>
            </c:dLbl>
            <c:dLbl>
              <c:idx val="9"/>
              <c:delete val="1"/>
              <c:extLst>
                <c:ext xmlns:c15="http://schemas.microsoft.com/office/drawing/2012/chart" uri="{CE6537A1-D6FC-4f65-9D91-7224C49458BB}"/>
                <c:ext xmlns:c16="http://schemas.microsoft.com/office/drawing/2014/chart" uri="{C3380CC4-5D6E-409C-BE32-E72D297353CC}">
                  <c16:uniqueId val="{00000012-00EF-4876-9DB8-CA68309FE376}"/>
                </c:ext>
              </c:extLst>
            </c:dLbl>
            <c:dLbl>
              <c:idx val="10"/>
              <c:delete val="1"/>
              <c:extLst>
                <c:ext xmlns:c15="http://schemas.microsoft.com/office/drawing/2012/chart" uri="{CE6537A1-D6FC-4f65-9D91-7224C49458BB}"/>
                <c:ext xmlns:c16="http://schemas.microsoft.com/office/drawing/2014/chart" uri="{C3380CC4-5D6E-409C-BE32-E72D297353CC}">
                  <c16:uniqueId val="{00000013-00EF-4876-9DB8-CA68309FE376}"/>
                </c:ext>
              </c:extLst>
            </c:dLbl>
            <c:dLbl>
              <c:idx val="11"/>
              <c:layout>
                <c:manualLayout>
                  <c:x val="9.9726775956284153E-2"/>
                  <c:y val="1.4396055426179241E-2"/>
                </c:manualLayout>
              </c:layout>
              <c:tx>
                <c:rich>
                  <a:bodyPr/>
                  <a:lstStyle/>
                  <a:p>
                    <a:r>
                      <a:rPr lang="en-US" dirty="0">
                        <a:solidFill>
                          <a:schemeClr val="bg1"/>
                        </a:solidFill>
                      </a:rPr>
                      <a:t> 580</a:t>
                    </a:r>
                  </a:p>
                  <a:p>
                    <a:r>
                      <a:rPr lang="en-US" dirty="0">
                        <a:solidFill>
                          <a:schemeClr val="bg1"/>
                        </a:solidFill>
                      </a:rPr>
                      <a:t>39,1</a:t>
                    </a:r>
                    <a:r>
                      <a:rPr lang="en-US" baseline="0" dirty="0">
                        <a:solidFill>
                          <a:schemeClr val="bg1"/>
                        </a:solidFill>
                      </a:rPr>
                      <a:t> </a:t>
                    </a:r>
                    <a:r>
                      <a:rPr lang="en-US"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0EF-4876-9DB8-CA68309FE376}"/>
                </c:ext>
              </c:extLst>
            </c:dLbl>
            <c:dLbl>
              <c:idx val="12"/>
              <c:delete val="1"/>
              <c:extLst>
                <c:ext xmlns:c15="http://schemas.microsoft.com/office/drawing/2012/chart" uri="{CE6537A1-D6FC-4f65-9D91-7224C49458BB}"/>
                <c:ext xmlns:c16="http://schemas.microsoft.com/office/drawing/2014/chart" uri="{C3380CC4-5D6E-409C-BE32-E72D297353CC}">
                  <c16:uniqueId val="{00000015-00EF-4876-9DB8-CA68309FE376}"/>
                </c:ext>
              </c:extLst>
            </c:dLbl>
            <c:dLbl>
              <c:idx val="13"/>
              <c:delete val="1"/>
              <c:extLst>
                <c:ext xmlns:c15="http://schemas.microsoft.com/office/drawing/2012/chart" uri="{CE6537A1-D6FC-4f65-9D91-7224C49458BB}"/>
                <c:ext xmlns:c16="http://schemas.microsoft.com/office/drawing/2014/chart" uri="{C3380CC4-5D6E-409C-BE32-E72D297353CC}">
                  <c16:uniqueId val="{00000016-00EF-4876-9DB8-CA68309FE376}"/>
                </c:ext>
              </c:extLst>
            </c:dLbl>
            <c:dLbl>
              <c:idx val="14"/>
              <c:delete val="1"/>
              <c:extLst>
                <c:ext xmlns:c15="http://schemas.microsoft.com/office/drawing/2012/chart" uri="{CE6537A1-D6FC-4f65-9D91-7224C49458BB}"/>
                <c:ext xmlns:c16="http://schemas.microsoft.com/office/drawing/2014/chart" uri="{C3380CC4-5D6E-409C-BE32-E72D297353CC}">
                  <c16:uniqueId val="{00000017-00EF-4876-9DB8-CA68309FE376}"/>
                </c:ext>
              </c:extLst>
            </c:dLbl>
            <c:dLbl>
              <c:idx val="15"/>
              <c:layout>
                <c:manualLayout>
                  <c:x val="4.2349726775956283E-2"/>
                  <c:y val="-5.2287603834466928E-2"/>
                </c:manualLayout>
              </c:layout>
              <c:tx>
                <c:rich>
                  <a:bodyPr/>
                  <a:lstStyle/>
                  <a:p>
                    <a:r>
                      <a:rPr lang="en-US" dirty="0"/>
                      <a:t> 575</a:t>
                    </a:r>
                    <a:br>
                      <a:rPr lang="en-US" dirty="0"/>
                    </a:br>
                    <a:r>
                      <a:rPr lang="en-US" dirty="0"/>
                      <a:t>35,8%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0EF-4876-9DB8-CA68309FE376}"/>
                </c:ext>
              </c:extLst>
            </c:dLbl>
            <c:dLbl>
              <c:idx val="16"/>
              <c:delete val="1"/>
              <c:extLst>
                <c:ext xmlns:c15="http://schemas.microsoft.com/office/drawing/2012/chart" uri="{CE6537A1-D6FC-4f65-9D91-7224C49458BB}"/>
                <c:ext xmlns:c16="http://schemas.microsoft.com/office/drawing/2014/chart" uri="{C3380CC4-5D6E-409C-BE32-E72D297353CC}">
                  <c16:uniqueId val="{00000019-00EF-4876-9DB8-CA68309FE376}"/>
                </c:ext>
              </c:extLst>
            </c:dLbl>
            <c:spPr>
              <a:solidFill>
                <a:srgbClr val="75A794"/>
              </a:solidFill>
              <a:ln>
                <a:noFill/>
              </a:ln>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Tabelle1!$A$15:$A$28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Tabelle1!$D$15:$D$28</c:f>
              <c:numCache>
                <c:formatCode>#\ ##0</c:formatCode>
                <c:ptCount val="14"/>
                <c:pt idx="0" formatCode="#,##0">
                  <c:v>572</c:v>
                </c:pt>
                <c:pt idx="1">
                  <c:v>579</c:v>
                </c:pt>
                <c:pt idx="2">
                  <c:v>577</c:v>
                </c:pt>
                <c:pt idx="3">
                  <c:v>571</c:v>
                </c:pt>
                <c:pt idx="4">
                  <c:v>569</c:v>
                </c:pt>
                <c:pt idx="5">
                  <c:v>575</c:v>
                </c:pt>
                <c:pt idx="6">
                  <c:v>581</c:v>
                </c:pt>
                <c:pt idx="7">
                  <c:v>583</c:v>
                </c:pt>
                <c:pt idx="8">
                  <c:v>586</c:v>
                </c:pt>
                <c:pt idx="9">
                  <c:v>591</c:v>
                </c:pt>
                <c:pt idx="10">
                  <c:v>585</c:v>
                </c:pt>
                <c:pt idx="11">
                  <c:v>596</c:v>
                </c:pt>
                <c:pt idx="12">
                  <c:v>584</c:v>
                </c:pt>
                <c:pt idx="13">
                  <c:v>580</c:v>
                </c:pt>
              </c:numCache>
            </c:numRef>
          </c:val>
          <c:extLst>
            <c:ext xmlns:c16="http://schemas.microsoft.com/office/drawing/2014/chart" uri="{C3380CC4-5D6E-409C-BE32-E72D297353CC}">
              <c16:uniqueId val="{0000001A-00EF-4876-9DB8-CA68309FE376}"/>
            </c:ext>
          </c:extLst>
        </c:ser>
        <c:dLbls>
          <c:showLegendKey val="0"/>
          <c:showVal val="0"/>
          <c:showCatName val="0"/>
          <c:showSerName val="0"/>
          <c:showPercent val="0"/>
          <c:showBubbleSize val="0"/>
        </c:dLbls>
        <c:gapWidth val="150"/>
        <c:overlap val="100"/>
        <c:axId val="257254528"/>
        <c:axId val="257275008"/>
      </c:barChart>
      <c:catAx>
        <c:axId val="257254528"/>
        <c:scaling>
          <c:orientation val="minMax"/>
        </c:scaling>
        <c:delete val="0"/>
        <c:axPos val="b"/>
        <c:numFmt formatCode="General" sourceLinked="1"/>
        <c:majorTickMark val="out"/>
        <c:minorTickMark val="none"/>
        <c:tickLblPos val="nextTo"/>
        <c:txPr>
          <a:bodyPr rot="1200000"/>
          <a:lstStyle/>
          <a:p>
            <a:pPr>
              <a:defRPr sz="1000"/>
            </a:pPr>
            <a:endParaRPr lang="de-DE"/>
          </a:p>
        </c:txPr>
        <c:crossAx val="257275008"/>
        <c:crosses val="autoZero"/>
        <c:auto val="1"/>
        <c:lblAlgn val="ctr"/>
        <c:lblOffset val="100"/>
        <c:noMultiLvlLbl val="0"/>
      </c:catAx>
      <c:valAx>
        <c:axId val="257275008"/>
        <c:scaling>
          <c:orientation val="minMax"/>
        </c:scaling>
        <c:delete val="0"/>
        <c:axPos val="l"/>
        <c:numFmt formatCode="0%" sourceLinked="1"/>
        <c:majorTickMark val="out"/>
        <c:minorTickMark val="none"/>
        <c:tickLblPos val="nextTo"/>
        <c:txPr>
          <a:bodyPr/>
          <a:lstStyle/>
          <a:p>
            <a:pPr>
              <a:defRPr sz="1200"/>
            </a:pPr>
            <a:endParaRPr lang="de-DE"/>
          </a:p>
        </c:txPr>
        <c:crossAx val="257254528"/>
        <c:crosses val="autoZero"/>
        <c:crossBetween val="between"/>
      </c:valAx>
      <c:spPr>
        <a:noFill/>
        <a:ln w="25392">
          <a:noFill/>
        </a:ln>
      </c:spPr>
    </c:plotArea>
    <c:legend>
      <c:legendPos val="r"/>
      <c:layout>
        <c:manualLayout>
          <c:xMode val="edge"/>
          <c:yMode val="edge"/>
          <c:x val="0.74756884385353484"/>
          <c:y val="2.3894862604540022E-3"/>
          <c:w val="8.4411169915236006E-2"/>
          <c:h val="0.79331282514416879"/>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4.8951048951048952E-2"/>
          <c:y val="7.1686806729332831E-4"/>
          <c:w val="0.81790430042398543"/>
          <c:h val="0.9266256074947109"/>
        </c:manualLayout>
      </c:layout>
      <c:barChart>
        <c:barDir val="col"/>
        <c:grouping val="percentStacked"/>
        <c:varyColors val="0"/>
        <c:ser>
          <c:idx val="0"/>
          <c:order val="0"/>
          <c:tx>
            <c:strRef>
              <c:f>Tabelle1!$B$21</c:f>
              <c:strCache>
                <c:ptCount val="1"/>
                <c:pt idx="0">
                  <c:v>öffentlich</c:v>
                </c:pt>
              </c:strCache>
            </c:strRef>
          </c:tx>
          <c:spPr>
            <a:solidFill>
              <a:srgbClr val="3E6456"/>
            </a:solidFill>
          </c:spPr>
          <c:invertIfNegative val="0"/>
          <c:cat>
            <c:numRef>
              <c:f>Tabelle1!$A$43</c:f>
              <c:numCache>
                <c:formatCode>General</c:formatCode>
                <c:ptCount val="1"/>
                <c:pt idx="0">
                  <c:v>2024</c:v>
                </c:pt>
              </c:numCache>
            </c:numRef>
          </c:cat>
          <c:val>
            <c:numRef>
              <c:f>Tabelle1!$B$43</c:f>
              <c:numCache>
                <c:formatCode>###\ ###\ ##0</c:formatCode>
                <c:ptCount val="1"/>
                <c:pt idx="0">
                  <c:v>198412</c:v>
                </c:pt>
              </c:numCache>
            </c:numRef>
          </c:val>
          <c:extLst>
            <c:ext xmlns:c16="http://schemas.microsoft.com/office/drawing/2014/chart" uri="{C3380CC4-5D6E-409C-BE32-E72D297353CC}">
              <c16:uniqueId val="{00000000-D61E-4015-BC47-9F181EE4B174}"/>
            </c:ext>
          </c:extLst>
        </c:ser>
        <c:ser>
          <c:idx val="1"/>
          <c:order val="1"/>
          <c:tx>
            <c:strRef>
              <c:f>Tabelle1!$C$21</c:f>
              <c:strCache>
                <c:ptCount val="1"/>
                <c:pt idx="0">
                  <c:v>freigemeinnützig</c:v>
                </c:pt>
              </c:strCache>
            </c:strRef>
          </c:tx>
          <c:spPr>
            <a:solidFill>
              <a:srgbClr val="51806E"/>
            </a:solidFill>
          </c:spPr>
          <c:invertIfNegative val="0"/>
          <c:cat>
            <c:numRef>
              <c:f>Tabelle1!$A$43</c:f>
              <c:numCache>
                <c:formatCode>General</c:formatCode>
                <c:ptCount val="1"/>
                <c:pt idx="0">
                  <c:v>2024</c:v>
                </c:pt>
              </c:numCache>
            </c:numRef>
          </c:cat>
          <c:val>
            <c:numRef>
              <c:f>Tabelle1!$C$43</c:f>
              <c:numCache>
                <c:formatCode>###\ ###\ ##0</c:formatCode>
                <c:ptCount val="1"/>
                <c:pt idx="0">
                  <c:v>142682</c:v>
                </c:pt>
              </c:numCache>
            </c:numRef>
          </c:val>
          <c:extLst>
            <c:ext xmlns:c16="http://schemas.microsoft.com/office/drawing/2014/chart" uri="{C3380CC4-5D6E-409C-BE32-E72D297353CC}">
              <c16:uniqueId val="{00000001-D61E-4015-BC47-9F181EE4B174}"/>
            </c:ext>
          </c:extLst>
        </c:ser>
        <c:ser>
          <c:idx val="2"/>
          <c:order val="2"/>
          <c:tx>
            <c:strRef>
              <c:f>Tabelle1!$D$21</c:f>
              <c:strCache>
                <c:ptCount val="1"/>
                <c:pt idx="0">
                  <c:v>privat</c:v>
                </c:pt>
              </c:strCache>
            </c:strRef>
          </c:tx>
          <c:spPr>
            <a:solidFill>
              <a:srgbClr val="75A794"/>
            </a:solidFill>
            <a:ln>
              <a:noFill/>
            </a:ln>
          </c:spPr>
          <c:invertIfNegative val="0"/>
          <c:cat>
            <c:numRef>
              <c:f>Tabelle1!$A$43</c:f>
              <c:numCache>
                <c:formatCode>General</c:formatCode>
                <c:ptCount val="1"/>
                <c:pt idx="0">
                  <c:v>2024</c:v>
                </c:pt>
              </c:numCache>
            </c:numRef>
          </c:cat>
          <c:val>
            <c:numRef>
              <c:f>Tabelle1!$D$43</c:f>
              <c:numCache>
                <c:formatCode>###\ ###\ ##0</c:formatCode>
                <c:ptCount val="1"/>
                <c:pt idx="0">
                  <c:v>83637</c:v>
                </c:pt>
              </c:numCache>
            </c:numRef>
          </c:val>
          <c:extLst>
            <c:ext xmlns:c16="http://schemas.microsoft.com/office/drawing/2014/chart" uri="{C3380CC4-5D6E-409C-BE32-E72D297353CC}">
              <c16:uniqueId val="{00000002-D61E-4015-BC47-9F181EE4B174}"/>
            </c:ext>
          </c:extLst>
        </c:ser>
        <c:dLbls>
          <c:showLegendKey val="0"/>
          <c:showVal val="0"/>
          <c:showCatName val="0"/>
          <c:showSerName val="0"/>
          <c:showPercent val="0"/>
          <c:showBubbleSize val="0"/>
        </c:dLbls>
        <c:gapWidth val="150"/>
        <c:overlap val="100"/>
        <c:axId val="147441920"/>
        <c:axId val="147443712"/>
      </c:barChart>
      <c:catAx>
        <c:axId val="147441920"/>
        <c:scaling>
          <c:orientation val="minMax"/>
        </c:scaling>
        <c:delete val="1"/>
        <c:axPos val="b"/>
        <c:numFmt formatCode="General" sourceLinked="1"/>
        <c:majorTickMark val="out"/>
        <c:minorTickMark val="none"/>
        <c:tickLblPos val="nextTo"/>
        <c:crossAx val="147443712"/>
        <c:crosses val="autoZero"/>
        <c:auto val="1"/>
        <c:lblAlgn val="ctr"/>
        <c:lblOffset val="100"/>
        <c:noMultiLvlLbl val="0"/>
      </c:catAx>
      <c:valAx>
        <c:axId val="147443712"/>
        <c:scaling>
          <c:orientation val="minMax"/>
        </c:scaling>
        <c:delete val="1"/>
        <c:axPos val="l"/>
        <c:numFmt formatCode="0%" sourceLinked="1"/>
        <c:majorTickMark val="out"/>
        <c:minorTickMark val="none"/>
        <c:tickLblPos val="nextTo"/>
        <c:crossAx val="147441920"/>
        <c:crosses val="autoZero"/>
        <c:crossBetween val="between"/>
      </c:valAx>
      <c:spPr>
        <a:noFill/>
        <a:ln w="25364">
          <a:noFill/>
        </a:ln>
      </c:spPr>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9326284427817787E-2"/>
          <c:y val="6.7151534981036071E-2"/>
          <c:w val="0.92244396904156545"/>
          <c:h val="0.79754463546110765"/>
        </c:manualLayout>
      </c:layout>
      <c:barChart>
        <c:barDir val="col"/>
        <c:grouping val="clustered"/>
        <c:varyColors val="0"/>
        <c:ser>
          <c:idx val="1"/>
          <c:order val="0"/>
          <c:tx>
            <c:strRef>
              <c:f>Tabelle11!$C$3</c:f>
              <c:strCache>
                <c:ptCount val="1"/>
                <c:pt idx="0">
                  <c:v>Öffentliche Krankenhäuser</c:v>
                </c:pt>
              </c:strCache>
            </c:strRef>
          </c:tx>
          <c:spPr>
            <a:solidFill>
              <a:schemeClr val="accent3">
                <a:shade val="86000"/>
              </a:schemeClr>
            </a:solidFill>
            <a:ln>
              <a:noFill/>
            </a:ln>
            <a:effectLst/>
          </c:spPr>
          <c:invertIfNegative val="0"/>
          <c:dLbls>
            <c:dLbl>
              <c:idx val="4"/>
              <c:layout>
                <c:manualLayout>
                  <c:x val="-7.11237553342816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C-44E4-B364-313DE374AC45}"/>
                </c:ext>
              </c:extLst>
            </c:dLbl>
            <c:dLbl>
              <c:idx val="7"/>
              <c:layout>
                <c:manualLayout>
                  <c:x val="-2.8449502133713702E-3"/>
                  <c:y val="1.3566868638527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0F-4FC4-88FF-F21089D497BA}"/>
                </c:ext>
              </c:extLst>
            </c:dLbl>
            <c:dLbl>
              <c:idx val="10"/>
              <c:layout>
                <c:manualLayout>
                  <c:x val="-9.95732574679943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9C-44E4-B364-313DE374AC4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Tabelle11!$H$4:$H$19</c:f>
              <c:numCache>
                <c:formatCode>0.0</c:formatCode>
                <c:ptCount val="16"/>
                <c:pt idx="0">
                  <c:v>35.021097046413502</c:v>
                </c:pt>
                <c:pt idx="1">
                  <c:v>39.769452449567723</c:v>
                </c:pt>
                <c:pt idx="2">
                  <c:v>4.6511627906976747</c:v>
                </c:pt>
                <c:pt idx="3">
                  <c:v>34.920634920634917</c:v>
                </c:pt>
                <c:pt idx="4">
                  <c:v>35.714285714285715</c:v>
                </c:pt>
                <c:pt idx="5">
                  <c:v>3.1746031746031744</c:v>
                </c:pt>
                <c:pt idx="6">
                  <c:v>30.666666666666664</c:v>
                </c:pt>
                <c:pt idx="7">
                  <c:v>21.052631578947366</c:v>
                </c:pt>
                <c:pt idx="8">
                  <c:v>28.742514970059879</c:v>
                </c:pt>
                <c:pt idx="9">
                  <c:v>23.734177215189874</c:v>
                </c:pt>
                <c:pt idx="10">
                  <c:v>20.481927710843372</c:v>
                </c:pt>
                <c:pt idx="11">
                  <c:v>40</c:v>
                </c:pt>
                <c:pt idx="12">
                  <c:v>44.736842105263158</c:v>
                </c:pt>
                <c:pt idx="13">
                  <c:v>27.27272727272727</c:v>
                </c:pt>
                <c:pt idx="14">
                  <c:v>13.333333333333334</c:v>
                </c:pt>
                <c:pt idx="15">
                  <c:v>29.787234042553191</c:v>
                </c:pt>
              </c:numCache>
            </c:numRef>
          </c:val>
          <c:extLst>
            <c:ext xmlns:c16="http://schemas.microsoft.com/office/drawing/2014/chart" uri="{C3380CC4-5D6E-409C-BE32-E72D297353CC}">
              <c16:uniqueId val="{00000002-C99C-44E4-B364-313DE374AC45}"/>
            </c:ext>
          </c:extLst>
        </c:ser>
        <c:ser>
          <c:idx val="2"/>
          <c:order val="1"/>
          <c:tx>
            <c:strRef>
              <c:f>Tabelle11!$E$3</c:f>
              <c:strCache>
                <c:ptCount val="1"/>
                <c:pt idx="0">
                  <c:v>Freigemeinnützige Krankenhäuser</c:v>
                </c:pt>
              </c:strCache>
            </c:strRef>
          </c:tx>
          <c:spPr>
            <a:solidFill>
              <a:schemeClr val="accent3">
                <a:tint val="86000"/>
              </a:schemeClr>
            </a:solidFill>
            <a:ln>
              <a:noFill/>
            </a:ln>
            <a:effectLst/>
          </c:spPr>
          <c:invertIfNegative val="0"/>
          <c:dLbls>
            <c:dLbl>
              <c:idx val="0"/>
              <c:layout>
                <c:manualLayout>
                  <c:x val="5.6899004267425323E-3"/>
                  <c:y val="4.3739748496446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9C-44E4-B364-313DE374AC45}"/>
                </c:ext>
              </c:extLst>
            </c:dLbl>
            <c:dLbl>
              <c:idx val="4"/>
              <c:layout>
                <c:manualLayout>
                  <c:x val="9.95732574679943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9C-44E4-B364-313DE374AC45}"/>
                </c:ext>
              </c:extLst>
            </c:dLbl>
            <c:dLbl>
              <c:idx val="6"/>
              <c:layout>
                <c:manualLayout>
                  <c:x val="9.95732574679948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9C-44E4-B364-313DE374AC45}"/>
                </c:ext>
              </c:extLst>
            </c:dLbl>
            <c:dLbl>
              <c:idx val="7"/>
              <c:layout>
                <c:manualLayout>
                  <c:x val="5.6899004267424273E-3"/>
                  <c:y val="-2.0350302957791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0F-4FC4-88FF-F21089D497BA}"/>
                </c:ext>
              </c:extLst>
            </c:dLbl>
            <c:dLbl>
              <c:idx val="13"/>
              <c:layout>
                <c:manualLayout>
                  <c:x val="-7.1123755334281651E-3"/>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9C-44E4-B364-313DE374AC45}"/>
                </c:ext>
              </c:extLst>
            </c:dLbl>
            <c:dLbl>
              <c:idx val="15"/>
              <c:layout>
                <c:manualLayout>
                  <c:x val="5.6899004267425323E-3"/>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9C-44E4-B364-313DE374AC4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Tabelle11!$I$4:$I$19</c:f>
              <c:numCache>
                <c:formatCode>0.0</c:formatCode>
                <c:ptCount val="16"/>
                <c:pt idx="0">
                  <c:v>21.518987341772153</c:v>
                </c:pt>
                <c:pt idx="1">
                  <c:v>12.103746397694524</c:v>
                </c:pt>
                <c:pt idx="2">
                  <c:v>34.883720930232556</c:v>
                </c:pt>
                <c:pt idx="3">
                  <c:v>19.047619047619047</c:v>
                </c:pt>
                <c:pt idx="4">
                  <c:v>35.714285714285715</c:v>
                </c:pt>
                <c:pt idx="5">
                  <c:v>19.047619047619047</c:v>
                </c:pt>
                <c:pt idx="6">
                  <c:v>23.333333333333332</c:v>
                </c:pt>
                <c:pt idx="7">
                  <c:v>21.052631578947366</c:v>
                </c:pt>
                <c:pt idx="8">
                  <c:v>35.32934131736527</c:v>
                </c:pt>
                <c:pt idx="9">
                  <c:v>61.708860759493668</c:v>
                </c:pt>
                <c:pt idx="10">
                  <c:v>57.831325301204814</c:v>
                </c:pt>
                <c:pt idx="11">
                  <c:v>50</c:v>
                </c:pt>
                <c:pt idx="12">
                  <c:v>18.421052631578945</c:v>
                </c:pt>
                <c:pt idx="13">
                  <c:v>34.090909090909086</c:v>
                </c:pt>
                <c:pt idx="14">
                  <c:v>32.222222222222221</c:v>
                </c:pt>
                <c:pt idx="15">
                  <c:v>21.276595744680851</c:v>
                </c:pt>
              </c:numCache>
            </c:numRef>
          </c:val>
          <c:extLst>
            <c:ext xmlns:c16="http://schemas.microsoft.com/office/drawing/2014/chart" uri="{C3380CC4-5D6E-409C-BE32-E72D297353CC}">
              <c16:uniqueId val="{00000008-C99C-44E4-B364-313DE374AC45}"/>
            </c:ext>
          </c:extLst>
        </c:ser>
        <c:ser>
          <c:idx val="3"/>
          <c:order val="2"/>
          <c:tx>
            <c:strRef>
              <c:f>Tabelle11!$F$3</c:f>
              <c:strCache>
                <c:ptCount val="1"/>
                <c:pt idx="0">
                  <c:v>Private Krankenhäuser</c:v>
                </c:pt>
              </c:strCache>
            </c:strRef>
          </c:tx>
          <c:spPr>
            <a:solidFill>
              <a:schemeClr val="accent3">
                <a:tint val="58000"/>
              </a:schemeClr>
            </a:solidFill>
            <a:ln>
              <a:noFill/>
            </a:ln>
            <a:effectLst/>
          </c:spPr>
          <c:invertIfNegative val="0"/>
          <c:dLbls>
            <c:dLbl>
              <c:idx val="1"/>
              <c:layout>
                <c:manualLayout>
                  <c:x val="7.1123755334281651E-3"/>
                  <c:y val="4.3739748496446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9C-44E4-B364-313DE374AC45}"/>
                </c:ext>
              </c:extLst>
            </c:dLbl>
            <c:dLbl>
              <c:idx val="3"/>
              <c:layout>
                <c:manualLayout>
                  <c:x val="0"/>
                  <c:y val="8.747949699289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9C-44E4-B364-313DE374AC45}"/>
                </c:ext>
              </c:extLst>
            </c:dLbl>
            <c:dLbl>
              <c:idx val="8"/>
              <c:layout>
                <c:manualLayout>
                  <c:x val="1.4224751066856331E-3"/>
                  <c:y val="-2.3742020117422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F-4FC4-88FF-F21089D497BA}"/>
                </c:ext>
              </c:extLst>
            </c:dLbl>
            <c:dLbl>
              <c:idx val="13"/>
              <c:layout>
                <c:manualLayout>
                  <c:x val="1.2802275960170592E-2"/>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9C-44E4-B364-313DE374AC4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Tabelle11!$J$4:$J$19</c:f>
              <c:numCache>
                <c:formatCode>0.0</c:formatCode>
                <c:ptCount val="16"/>
                <c:pt idx="0">
                  <c:v>43.459915611814345</c:v>
                </c:pt>
                <c:pt idx="1">
                  <c:v>48.126801152737755</c:v>
                </c:pt>
                <c:pt idx="2">
                  <c:v>60.465116279069761</c:v>
                </c:pt>
                <c:pt idx="3">
                  <c:v>46.031746031746032</c:v>
                </c:pt>
                <c:pt idx="4">
                  <c:v>28.571428571428569</c:v>
                </c:pt>
                <c:pt idx="5">
                  <c:v>77.777777777777786</c:v>
                </c:pt>
                <c:pt idx="6">
                  <c:v>46</c:v>
                </c:pt>
                <c:pt idx="7">
                  <c:v>57.894736842105267</c:v>
                </c:pt>
                <c:pt idx="8">
                  <c:v>35.928143712574851</c:v>
                </c:pt>
                <c:pt idx="9">
                  <c:v>14.556962025316455</c:v>
                </c:pt>
                <c:pt idx="10">
                  <c:v>21.686746987951807</c:v>
                </c:pt>
                <c:pt idx="11">
                  <c:v>10</c:v>
                </c:pt>
                <c:pt idx="12">
                  <c:v>36.84210526315789</c:v>
                </c:pt>
                <c:pt idx="13">
                  <c:v>38.636363636363633</c:v>
                </c:pt>
                <c:pt idx="14">
                  <c:v>54.444444444444443</c:v>
                </c:pt>
                <c:pt idx="15">
                  <c:v>48.936170212765958</c:v>
                </c:pt>
              </c:numCache>
            </c:numRef>
          </c:val>
          <c:extLst>
            <c:ext xmlns:c16="http://schemas.microsoft.com/office/drawing/2014/chart" uri="{C3380CC4-5D6E-409C-BE32-E72D297353CC}">
              <c16:uniqueId val="{0000000C-C99C-44E4-B364-313DE374AC45}"/>
            </c:ext>
          </c:extLst>
        </c:ser>
        <c:dLbls>
          <c:showLegendKey val="0"/>
          <c:showVal val="0"/>
          <c:showCatName val="0"/>
          <c:showSerName val="0"/>
          <c:showPercent val="0"/>
          <c:showBubbleSize val="0"/>
        </c:dLbls>
        <c:gapWidth val="150"/>
        <c:axId val="147800064"/>
        <c:axId val="147801600"/>
      </c:barChart>
      <c:catAx>
        <c:axId val="1478000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801600"/>
        <c:crosses val="autoZero"/>
        <c:auto val="1"/>
        <c:lblAlgn val="ctr"/>
        <c:lblOffset val="100"/>
        <c:noMultiLvlLbl val="0"/>
      </c:catAx>
      <c:valAx>
        <c:axId val="147801600"/>
        <c:scaling>
          <c:orientation val="minMax"/>
        </c:scaling>
        <c:delete val="0"/>
        <c:axPos val="l"/>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800064"/>
        <c:crosses val="autoZero"/>
        <c:crossBetween val="between"/>
      </c:valAx>
      <c:spPr>
        <a:noFill/>
        <a:ln w="25385">
          <a:noFill/>
        </a:ln>
        <a:effectLst/>
      </c:spPr>
    </c:plotArea>
    <c:legend>
      <c:legendPos val="b"/>
      <c:layout>
        <c:manualLayout>
          <c:xMode val="edge"/>
          <c:yMode val="edge"/>
          <c:x val="4.5994101483583211E-2"/>
          <c:y val="0.94909306828449724"/>
          <c:w val="0.93396627660348441"/>
          <c:h val="3.822400068843856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w="6350" cap="flat" cmpd="sng" algn="ctr">
      <a:noFill/>
      <a:prstDash val="solid"/>
      <a:miter lim="800000"/>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4390956277776398E-2"/>
          <c:y val="0.1180714217056327"/>
          <c:w val="0.91583376267110994"/>
          <c:h val="0.73076791550212195"/>
        </c:manualLayout>
      </c:layout>
      <c:barChart>
        <c:barDir val="col"/>
        <c:grouping val="clustered"/>
        <c:varyColors val="0"/>
        <c:ser>
          <c:idx val="0"/>
          <c:order val="0"/>
          <c:tx>
            <c:strRef>
              <c:f>Tabelle11!$B$1</c:f>
              <c:strCache>
                <c:ptCount val="1"/>
                <c:pt idx="0">
                  <c:v>Öffentlich</c:v>
                </c:pt>
              </c:strCache>
            </c:strRef>
          </c:tx>
          <c:spPr>
            <a:solidFill>
              <a:schemeClr val="accent3">
                <a:shade val="65000"/>
              </a:scheme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2006-4686-8A55-F659F090C259}"/>
                </c:ext>
              </c:extLst>
            </c:dLbl>
            <c:dLbl>
              <c:idx val="11"/>
              <c:delete val="1"/>
              <c:extLst>
                <c:ext xmlns:c15="http://schemas.microsoft.com/office/drawing/2012/chart" uri="{CE6537A1-D6FC-4f65-9D91-7224C49458BB}"/>
                <c:ext xmlns:c16="http://schemas.microsoft.com/office/drawing/2014/chart" uri="{C3380CC4-5D6E-409C-BE32-E72D297353CC}">
                  <c16:uniqueId val="{00000003-2006-4686-8A55-F659F090C2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Tabelle11!$A$2:$A$17</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Tabelle11!$F$2:$F$17</c:f>
              <c:numCache>
                <c:formatCode>0.0</c:formatCode>
                <c:ptCount val="16"/>
                <c:pt idx="0">
                  <c:v>67.060544463230684</c:v>
                </c:pt>
                <c:pt idx="1">
                  <c:v>67.399723749424481</c:v>
                </c:pt>
                <c:pt idx="2">
                  <c:v>40.67299567572941</c:v>
                </c:pt>
                <c:pt idx="3">
                  <c:v>48.544796137339056</c:v>
                </c:pt>
                <c:pt idx="4">
                  <c:v>55.209840810419685</c:v>
                </c:pt>
                <c:pt idx="5">
                  <c:v>0</c:v>
                </c:pt>
                <c:pt idx="6">
                  <c:v>49.209925841414723</c:v>
                </c:pt>
                <c:pt idx="7">
                  <c:v>32.772861356932154</c:v>
                </c:pt>
                <c:pt idx="8">
                  <c:v>41.988508618536095</c:v>
                </c:pt>
                <c:pt idx="9">
                  <c:v>30.392596445289382</c:v>
                </c:pt>
                <c:pt idx="10">
                  <c:v>39.063859404906907</c:v>
                </c:pt>
                <c:pt idx="11">
                  <c:v>0</c:v>
                </c:pt>
                <c:pt idx="12">
                  <c:v>62.233712512926573</c:v>
                </c:pt>
                <c:pt idx="13">
                  <c:v>47.150106641170844</c:v>
                </c:pt>
                <c:pt idx="14">
                  <c:v>36.020329387545033</c:v>
                </c:pt>
                <c:pt idx="15">
                  <c:v>39.763055763600462</c:v>
                </c:pt>
              </c:numCache>
            </c:numRef>
          </c:val>
          <c:extLst>
            <c:ext xmlns:c16="http://schemas.microsoft.com/office/drawing/2014/chart" uri="{C3380CC4-5D6E-409C-BE32-E72D297353CC}">
              <c16:uniqueId val="{00000000-E5C6-40F1-B0C2-BECE7045180B}"/>
            </c:ext>
          </c:extLst>
        </c:ser>
        <c:ser>
          <c:idx val="1"/>
          <c:order val="1"/>
          <c:tx>
            <c:strRef>
              <c:f>Tabelle11!$C$1</c:f>
              <c:strCache>
                <c:ptCount val="1"/>
                <c:pt idx="0">
                  <c:v>Freigemeinnützig</c:v>
                </c:pt>
              </c:strCache>
            </c:strRef>
          </c:tx>
          <c:spPr>
            <a:solidFill>
              <a:srgbClr val="7F9B8F"/>
            </a:solidFill>
            <a:ln>
              <a:noFill/>
            </a:ln>
            <a:effectLst/>
          </c:spPr>
          <c:invertIfNegative val="0"/>
          <c:val>
            <c:numRef>
              <c:f>Tabelle11!$G$2:$G$17</c:f>
              <c:numCache>
                <c:formatCode>0.0</c:formatCode>
                <c:ptCount val="16"/>
                <c:pt idx="0">
                  <c:v>18.262125040369309</c:v>
                </c:pt>
                <c:pt idx="1">
                  <c:v>10.719605665845137</c:v>
                </c:pt>
                <c:pt idx="2">
                  <c:v>38.928376161837072</c:v>
                </c:pt>
                <c:pt idx="3">
                  <c:v>14.699570815450643</c:v>
                </c:pt>
                <c:pt idx="4">
                  <c:v>28.991799324650263</c:v>
                </c:pt>
                <c:pt idx="5">
                  <c:v>0</c:v>
                </c:pt>
                <c:pt idx="6">
                  <c:v>24.332572732458644</c:v>
                </c:pt>
                <c:pt idx="7">
                  <c:v>18.200589970501476</c:v>
                </c:pt>
                <c:pt idx="8">
                  <c:v>35.45590806894829</c:v>
                </c:pt>
                <c:pt idx="9">
                  <c:v>60.150295030220427</c:v>
                </c:pt>
                <c:pt idx="10">
                  <c:v>54.002088045937015</c:v>
                </c:pt>
                <c:pt idx="11">
                  <c:v>0</c:v>
                </c:pt>
                <c:pt idx="12">
                  <c:v>11.731127197518097</c:v>
                </c:pt>
                <c:pt idx="13">
                  <c:v>27.366330808266532</c:v>
                </c:pt>
                <c:pt idx="14">
                  <c:v>19.345084920226455</c:v>
                </c:pt>
                <c:pt idx="15">
                  <c:v>24.606795124940422</c:v>
                </c:pt>
              </c:numCache>
            </c:numRef>
          </c:val>
          <c:extLst>
            <c:ext xmlns:c16="http://schemas.microsoft.com/office/drawing/2014/chart" uri="{C3380CC4-5D6E-409C-BE32-E72D297353CC}">
              <c16:uniqueId val="{00000000-3EF0-48ED-9CA7-4CC83E28A1EE}"/>
            </c:ext>
          </c:extLst>
        </c:ser>
        <c:ser>
          <c:idx val="2"/>
          <c:order val="2"/>
          <c:tx>
            <c:strRef>
              <c:f>Tabelle11!$D$1</c:f>
              <c:strCache>
                <c:ptCount val="1"/>
                <c:pt idx="0">
                  <c:v>Privat</c:v>
                </c:pt>
              </c:strCache>
            </c:strRef>
          </c:tx>
          <c:spPr>
            <a:solidFill>
              <a:schemeClr val="accent3">
                <a:tint val="65000"/>
              </a:scheme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2006-4686-8A55-F659F090C259}"/>
                </c:ext>
              </c:extLst>
            </c:dLbl>
            <c:dLbl>
              <c:idx val="11"/>
              <c:delete val="1"/>
              <c:extLst>
                <c:ext xmlns:c15="http://schemas.microsoft.com/office/drawing/2012/chart" uri="{CE6537A1-D6FC-4f65-9D91-7224C49458BB}"/>
                <c:ext xmlns:c16="http://schemas.microsoft.com/office/drawing/2014/chart" uri="{C3380CC4-5D6E-409C-BE32-E72D297353CC}">
                  <c16:uniqueId val="{00000002-2006-4686-8A55-F659F090C2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Tabelle11!$A$2:$A$17</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Tabelle11!$H$2:$H$17</c:f>
              <c:numCache>
                <c:formatCode>0.0</c:formatCode>
                <c:ptCount val="16"/>
                <c:pt idx="0">
                  <c:v>14.677330496400007</c:v>
                </c:pt>
                <c:pt idx="1">
                  <c:v>21.880670584730385</c:v>
                </c:pt>
                <c:pt idx="2">
                  <c:v>20.398628162433521</c:v>
                </c:pt>
                <c:pt idx="3">
                  <c:v>36.755633047210303</c:v>
                </c:pt>
                <c:pt idx="4">
                  <c:v>15.798359864930053</c:v>
                </c:pt>
                <c:pt idx="5">
                  <c:v>0</c:v>
                </c:pt>
                <c:pt idx="6">
                  <c:v>26.45750142612664</c:v>
                </c:pt>
                <c:pt idx="7">
                  <c:v>49.026548672566371</c:v>
                </c:pt>
                <c:pt idx="8">
                  <c:v>22.555583312515616</c:v>
                </c:pt>
                <c:pt idx="9">
                  <c:v>9.4571085244901987</c:v>
                </c:pt>
                <c:pt idx="10">
                  <c:v>6.9340525491560818</c:v>
                </c:pt>
                <c:pt idx="11">
                  <c:v>0</c:v>
                </c:pt>
                <c:pt idx="12">
                  <c:v>26.035160289555325</c:v>
                </c:pt>
                <c:pt idx="13">
                  <c:v>25.48356255056262</c:v>
                </c:pt>
                <c:pt idx="14">
                  <c:v>44.634585692228512</c:v>
                </c:pt>
                <c:pt idx="15">
                  <c:v>35.630149111459112</c:v>
                </c:pt>
              </c:numCache>
            </c:numRef>
          </c:val>
          <c:extLst>
            <c:ext xmlns:c16="http://schemas.microsoft.com/office/drawing/2014/chart" uri="{C3380CC4-5D6E-409C-BE32-E72D297353CC}">
              <c16:uniqueId val="{0000000A-E5C6-40F1-B0C2-BECE7045180B}"/>
            </c:ext>
          </c:extLst>
        </c:ser>
        <c:dLbls>
          <c:showLegendKey val="0"/>
          <c:showVal val="0"/>
          <c:showCatName val="0"/>
          <c:showSerName val="0"/>
          <c:showPercent val="0"/>
          <c:showBubbleSize val="0"/>
        </c:dLbls>
        <c:gapWidth val="150"/>
        <c:axId val="157793664"/>
        <c:axId val="157807744"/>
      </c:barChart>
      <c:catAx>
        <c:axId val="1577936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57807744"/>
        <c:crosses val="autoZero"/>
        <c:auto val="1"/>
        <c:lblAlgn val="ctr"/>
        <c:lblOffset val="100"/>
        <c:noMultiLvlLbl val="0"/>
      </c:catAx>
      <c:valAx>
        <c:axId val="157807744"/>
        <c:scaling>
          <c:orientation val="minMax"/>
          <c:min val="0"/>
        </c:scaling>
        <c:delete val="0"/>
        <c:axPos val="l"/>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57793664"/>
        <c:crosses val="autoZero"/>
        <c:crossBetween val="between"/>
        <c:majorUnit val="10"/>
      </c:valAx>
      <c:spPr>
        <a:noFill/>
        <a:ln>
          <a:noFill/>
        </a:ln>
        <a:effectLst/>
      </c:spPr>
    </c:plotArea>
    <c:legend>
      <c:legendPos val="b"/>
      <c:layout>
        <c:manualLayout>
          <c:xMode val="edge"/>
          <c:yMode val="edge"/>
          <c:x val="0.2006169954621097"/>
          <c:y val="0.92943599483868977"/>
          <c:w val="0.57548996294178456"/>
          <c:h val="5.220646975439448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w="6350" cap="flat" cmpd="sng" algn="ctr">
      <a:noFill/>
      <a:prstDash val="solid"/>
      <a:miter lim="800000"/>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Calibri" panose="020F0502020204030204" pitchFamily="34" charset="0"/>
                <a:ea typeface="+mn-ea"/>
                <a:cs typeface="Calibri" panose="020F0502020204030204" pitchFamily="34" charset="0"/>
              </a:defRPr>
            </a:pPr>
            <a:r>
              <a:rPr lang="en-US" sz="1600" b="1" i="0" baseline="0" dirty="0">
                <a:effectLst/>
                <a:latin typeface="Calibri" panose="020F0502020204030204" pitchFamily="34" charset="0"/>
                <a:cs typeface="Calibri" panose="020F0502020204030204" pitchFamily="34" charset="0"/>
              </a:rPr>
              <a:t>KHG-</a:t>
            </a:r>
            <a:r>
              <a:rPr lang="en-US" sz="1600" b="1" i="0" baseline="0" dirty="0" err="1">
                <a:effectLst/>
                <a:latin typeface="Calibri" panose="020F0502020204030204" pitchFamily="34" charset="0"/>
                <a:cs typeface="Calibri" panose="020F0502020204030204" pitchFamily="34" charset="0"/>
              </a:rPr>
              <a:t>Fördermittel</a:t>
            </a:r>
            <a:r>
              <a:rPr lang="en-US" sz="1600" b="1" i="0" baseline="0" dirty="0">
                <a:effectLst/>
                <a:latin typeface="Calibri" panose="020F0502020204030204" pitchFamily="34" charset="0"/>
                <a:cs typeface="Calibri" panose="020F0502020204030204" pitchFamily="34" charset="0"/>
              </a:rPr>
              <a:t> je </a:t>
            </a:r>
            <a:r>
              <a:rPr lang="en-US" sz="1600" b="1" i="0" baseline="0" dirty="0" err="1">
                <a:effectLst/>
                <a:latin typeface="Calibri" panose="020F0502020204030204" pitchFamily="34" charset="0"/>
                <a:cs typeface="Calibri" panose="020F0502020204030204" pitchFamily="34" charset="0"/>
              </a:rPr>
              <a:t>Einwohner</a:t>
            </a:r>
            <a:r>
              <a:rPr lang="en-US" sz="1600" b="1" i="0" baseline="0" dirty="0">
                <a:effectLst/>
                <a:latin typeface="Calibri" panose="020F0502020204030204" pitchFamily="34" charset="0"/>
                <a:cs typeface="Calibri" panose="020F0502020204030204" pitchFamily="34" charset="0"/>
              </a:rPr>
              <a:t> 2024 in €</a:t>
            </a:r>
            <a:endParaRPr lang="de-DE" sz="1600" b="1" dirty="0">
              <a:latin typeface="Calibri" panose="020F0502020204030204" pitchFamily="34" charset="0"/>
              <a:cs typeface="Calibri" panose="020F0502020204030204" pitchFamily="34" charset="0"/>
            </a:endParaRPr>
          </a:p>
        </c:rich>
      </c:tx>
      <c:layout>
        <c:manualLayout>
          <c:xMode val="edge"/>
          <c:yMode val="edge"/>
          <c:x val="0.33814257962707489"/>
          <c:y val="6.812866124498422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Calibri" panose="020F0502020204030204" pitchFamily="34" charset="0"/>
              <a:ea typeface="+mn-ea"/>
              <a:cs typeface="Calibri" panose="020F0502020204030204" pitchFamily="34" charset="0"/>
            </a:defRPr>
          </a:pPr>
          <a:endParaRPr lang="de-DE"/>
        </a:p>
      </c:txPr>
    </c:title>
    <c:autoTitleDeleted val="0"/>
    <c:plotArea>
      <c:layout>
        <c:manualLayout>
          <c:layoutTarget val="inner"/>
          <c:xMode val="edge"/>
          <c:yMode val="edge"/>
          <c:x val="0.19516965752456847"/>
          <c:y val="0.12784343282621291"/>
          <c:w val="0.78428246376076871"/>
          <c:h val="0.85171796880029182"/>
        </c:manualLayout>
      </c:layout>
      <c:barChart>
        <c:barDir val="bar"/>
        <c:grouping val="clustered"/>
        <c:varyColors val="0"/>
        <c:ser>
          <c:idx val="0"/>
          <c:order val="0"/>
          <c:spPr>
            <a:solidFill>
              <a:schemeClr val="accent2"/>
            </a:solidFill>
            <a:ln>
              <a:noFill/>
            </a:ln>
            <a:effectLst/>
          </c:spPr>
          <c:invertIfNegative val="0"/>
          <c:dPt>
            <c:idx val="8"/>
            <c:invertIfNegative val="0"/>
            <c:bubble3D val="0"/>
            <c:spPr>
              <a:solidFill>
                <a:srgbClr val="FE4A00"/>
              </a:solidFill>
              <a:ln>
                <a:noFill/>
              </a:ln>
              <a:effectLst/>
            </c:spPr>
            <c:extLst>
              <c:ext xmlns:c16="http://schemas.microsoft.com/office/drawing/2014/chart" uri="{C3380CC4-5D6E-409C-BE32-E72D297353CC}">
                <c16:uniqueId val="{00000001-BCD5-4B2A-8B15-EA54B2F7C7A8}"/>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 (2)'!$K$105:$K$121</c:f>
              <c:strCache>
                <c:ptCount val="17"/>
                <c:pt idx="0">
                  <c:v>Sachsen</c:v>
                </c:pt>
                <c:pt idx="1">
                  <c:v>Rheinland-Pfalz</c:v>
                </c:pt>
                <c:pt idx="2">
                  <c:v>Thüringen</c:v>
                </c:pt>
                <c:pt idx="3">
                  <c:v>Mecklenburg-Vorpommern</c:v>
                </c:pt>
                <c:pt idx="4">
                  <c:v>Baden-Württemberg</c:v>
                </c:pt>
                <c:pt idx="5">
                  <c:v>Sachsen-Anhalt</c:v>
                </c:pt>
                <c:pt idx="6">
                  <c:v>Niedersachsen</c:v>
                </c:pt>
                <c:pt idx="7">
                  <c:v>Nordrhein-Westfalen</c:v>
                </c:pt>
                <c:pt idx="8">
                  <c:v>Deutschland</c:v>
                </c:pt>
                <c:pt idx="9">
                  <c:v>Berlin</c:v>
                </c:pt>
                <c:pt idx="10">
                  <c:v>Schleswig-Holstein</c:v>
                </c:pt>
                <c:pt idx="11">
                  <c:v>Saarland</c:v>
                </c:pt>
                <c:pt idx="12">
                  <c:v>Hamburg</c:v>
                </c:pt>
                <c:pt idx="13">
                  <c:v>Bayern</c:v>
                </c:pt>
                <c:pt idx="14">
                  <c:v>Hessen</c:v>
                </c:pt>
                <c:pt idx="15">
                  <c:v>Bremen</c:v>
                </c:pt>
                <c:pt idx="16">
                  <c:v>Brandenburg</c:v>
                </c:pt>
              </c:strCache>
            </c:strRef>
          </c:cat>
          <c:val>
            <c:numRef>
              <c:f>'Tabelle1 (2)'!$L$105:$L$121</c:f>
              <c:numCache>
                <c:formatCode>0.0</c:formatCode>
                <c:ptCount val="17"/>
                <c:pt idx="0">
                  <c:v>34.496645822727068</c:v>
                </c:pt>
                <c:pt idx="1">
                  <c:v>35.669581983010815</c:v>
                </c:pt>
                <c:pt idx="2">
                  <c:v>35.709575451238102</c:v>
                </c:pt>
                <c:pt idx="3">
                  <c:v>38.129203347489856</c:v>
                </c:pt>
                <c:pt idx="4">
                  <c:v>40.200435749995243</c:v>
                </c:pt>
                <c:pt idx="5">
                  <c:v>45.26884051625845</c:v>
                </c:pt>
                <c:pt idx="6">
                  <c:v>47.748207287185977</c:v>
                </c:pt>
                <c:pt idx="7">
                  <c:v>48.374073315443873</c:v>
                </c:pt>
                <c:pt idx="8">
                  <c:v>50.756582481764752</c:v>
                </c:pt>
                <c:pt idx="9">
                  <c:v>51.44813195251902</c:v>
                </c:pt>
                <c:pt idx="10">
                  <c:v>52.370032001843541</c:v>
                </c:pt>
                <c:pt idx="11">
                  <c:v>56.810266553770667</c:v>
                </c:pt>
                <c:pt idx="12">
                  <c:v>58.806001401293379</c:v>
                </c:pt>
                <c:pt idx="13">
                  <c:v>60.382243755872175</c:v>
                </c:pt>
                <c:pt idx="14">
                  <c:v>71.447984354841822</c:v>
                </c:pt>
                <c:pt idx="15">
                  <c:v>73.203845755524696</c:v>
                </c:pt>
                <c:pt idx="16">
                  <c:v>80.180009989255879</c:v>
                </c:pt>
              </c:numCache>
            </c:numRef>
          </c:val>
          <c:extLst>
            <c:ext xmlns:c16="http://schemas.microsoft.com/office/drawing/2014/chart" uri="{C3380CC4-5D6E-409C-BE32-E72D297353CC}">
              <c16:uniqueId val="{00000002-BCD5-4B2A-8B15-EA54B2F7C7A8}"/>
            </c:ext>
          </c:extLst>
        </c:ser>
        <c:dLbls>
          <c:showLegendKey val="0"/>
          <c:showVal val="0"/>
          <c:showCatName val="0"/>
          <c:showSerName val="0"/>
          <c:showPercent val="0"/>
          <c:showBubbleSize val="0"/>
        </c:dLbls>
        <c:gapWidth val="150"/>
        <c:axId val="1057724943"/>
        <c:axId val="321618319"/>
      </c:barChart>
      <c:catAx>
        <c:axId val="105772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321618319"/>
        <c:crosses val="autoZero"/>
        <c:auto val="1"/>
        <c:lblAlgn val="ctr"/>
        <c:lblOffset val="100"/>
        <c:noMultiLvlLbl val="0"/>
      </c:catAx>
      <c:valAx>
        <c:axId val="321618319"/>
        <c:scaling>
          <c:orientation val="minMax"/>
        </c:scaling>
        <c:delete val="1"/>
        <c:axPos val="b"/>
        <c:numFmt formatCode="0.0" sourceLinked="1"/>
        <c:majorTickMark val="none"/>
        <c:minorTickMark val="none"/>
        <c:tickLblPos val="nextTo"/>
        <c:crossAx val="105772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i="0" u="none" strike="noStrike" baseline="0" dirty="0">
                <a:effectLst/>
              </a:rPr>
              <a:t>KHG-</a:t>
            </a:r>
            <a:r>
              <a:rPr lang="en-US" sz="1800" b="1" i="0" u="none" strike="noStrike" baseline="0" dirty="0" err="1">
                <a:effectLst/>
              </a:rPr>
              <a:t>Fördermittel</a:t>
            </a:r>
            <a:r>
              <a:rPr lang="en-US" sz="1800" b="1" i="0" u="none" strike="noStrike" baseline="0" dirty="0">
                <a:effectLst/>
              </a:rPr>
              <a:t> 1993 - 2024, in </a:t>
            </a:r>
            <a:r>
              <a:rPr lang="en-US" sz="1800" b="1" i="0" u="none" strike="noStrike" baseline="0" dirty="0" err="1">
                <a:effectLst/>
              </a:rPr>
              <a:t>Mrd</a:t>
            </a:r>
            <a:r>
              <a:rPr lang="en-US" sz="1800" b="1" i="0" u="none" strike="noStrike" baseline="0" dirty="0">
                <a:effectLst/>
              </a:rPr>
              <a:t>. €</a:t>
            </a:r>
            <a:endParaRPr lang="de-DE"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de-DE"/>
        </a:p>
      </c:txPr>
    </c:title>
    <c:autoTitleDeleted val="0"/>
    <c:plotArea>
      <c:layout>
        <c:manualLayout>
          <c:layoutTarget val="inner"/>
          <c:xMode val="edge"/>
          <c:yMode val="edge"/>
          <c:x val="5.8677502932533591E-2"/>
          <c:y val="0.13775770470860865"/>
          <c:w val="0.91670024248615456"/>
          <c:h val="0.7688806322077254"/>
        </c:manualLayout>
      </c:layout>
      <c:lineChart>
        <c:grouping val="standard"/>
        <c:varyColors val="0"/>
        <c:ser>
          <c:idx val="4"/>
          <c:order val="4"/>
          <c:spPr>
            <a:ln w="19050" cap="rnd" cmpd="sng" algn="ctr">
              <a:solidFill>
                <a:schemeClr val="accent5">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0-130D-401E-B237-07F3410B1BF7}"/>
            </c:ext>
          </c:extLst>
        </c:ser>
        <c:ser>
          <c:idx val="5"/>
          <c:order val="5"/>
          <c:spPr>
            <a:ln w="19050" cap="rnd" cmpd="sng" algn="ctr">
              <a:solidFill>
                <a:schemeClr val="accent4">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1-130D-401E-B237-07F3410B1BF7}"/>
            </c:ext>
          </c:extLst>
        </c:ser>
        <c:ser>
          <c:idx val="6"/>
          <c:order val="6"/>
          <c:spPr>
            <a:ln w="19050" cap="rnd" cmpd="sng" algn="ctr">
              <a:solidFill>
                <a:schemeClr val="accent6">
                  <a:lumMod val="80000"/>
                  <a:lumOff val="2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2-130D-401E-B237-07F3410B1BF7}"/>
            </c:ext>
          </c:extLst>
        </c:ser>
        <c:ser>
          <c:idx val="7"/>
          <c:order val="7"/>
          <c:spPr>
            <a:ln w="19050" cap="rnd" cmpd="sng" algn="ctr">
              <a:solidFill>
                <a:schemeClr val="accent5">
                  <a:lumMod val="80000"/>
                  <a:lumOff val="2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3-130D-401E-B237-07F3410B1BF7}"/>
            </c:ext>
          </c:extLst>
        </c:ser>
        <c:ser>
          <c:idx val="2"/>
          <c:order val="2"/>
          <c:spPr>
            <a:ln w="19050" cap="rnd" cmpd="sng" algn="ctr">
              <a:solidFill>
                <a:schemeClr val="accent4"/>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4-130D-401E-B237-07F3410B1BF7}"/>
            </c:ext>
          </c:extLst>
        </c:ser>
        <c:ser>
          <c:idx val="3"/>
          <c:order val="3"/>
          <c:spPr>
            <a:ln w="19050" cap="rnd" cmpd="sng" algn="ctr">
              <a:solidFill>
                <a:schemeClr val="accent6">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5-130D-401E-B237-07F3410B1BF7}"/>
            </c:ext>
          </c:extLst>
        </c:ser>
        <c:ser>
          <c:idx val="0"/>
          <c:order val="1"/>
          <c:spPr>
            <a:ln w="19050" cap="rnd" cmpd="sng" algn="ctr">
              <a:solidFill>
                <a:schemeClr val="accent6"/>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6-130D-401E-B237-07F3410B1BF7}"/>
            </c:ext>
          </c:extLst>
        </c:ser>
        <c:ser>
          <c:idx val="1"/>
          <c:order val="0"/>
          <c:spPr>
            <a:ln w="22225" cap="rnd" cmpd="sng" algn="ctr">
              <a:solidFill>
                <a:schemeClr val="accent5"/>
              </a:solidFill>
              <a:prstDash val="solid"/>
              <a:round/>
            </a:ln>
            <a:effectLst/>
          </c:spPr>
          <c:marker>
            <c:symbol val="none"/>
          </c:marker>
          <c:dLbls>
            <c:dLbl>
              <c:idx val="0"/>
              <c:layout>
                <c:manualLayout>
                  <c:x val="-1.6540597954683798E-2"/>
                  <c:y val="-4.099240701702373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1">
                        <a:latin typeface="Calibri" panose="020F0502020204030204" pitchFamily="34" charset="0"/>
                        <a:cs typeface="Calibri" panose="020F0502020204030204" pitchFamily="34" charset="0"/>
                      </a:rPr>
                      <a:t>3,9 Mrd. Euro</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0D-401E-B237-07F3410B1BF7}"/>
                </c:ext>
              </c:extLst>
            </c:dLbl>
            <c:dLbl>
              <c:idx val="26"/>
              <c:layout>
                <c:manualLayout>
                  <c:x val="5.5421861584414762E-2"/>
                  <c:y val="-0.510152589963659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1" dirty="0">
                        <a:latin typeface="Calibri" panose="020F0502020204030204" pitchFamily="34" charset="0"/>
                        <a:cs typeface="Calibri" panose="020F0502020204030204" pitchFamily="34" charset="0"/>
                      </a:rPr>
                      <a:t>4,2 </a:t>
                    </a:r>
                    <a:r>
                      <a:rPr lang="en-US" sz="1100" b="1" dirty="0" err="1">
                        <a:latin typeface="Calibri" panose="020F0502020204030204" pitchFamily="34" charset="0"/>
                        <a:cs typeface="Calibri" panose="020F0502020204030204" pitchFamily="34" charset="0"/>
                      </a:rPr>
                      <a:t>Mrd</a:t>
                    </a:r>
                    <a:r>
                      <a:rPr lang="en-US" sz="1100" b="1" dirty="0">
                        <a:latin typeface="Calibri" panose="020F0502020204030204" pitchFamily="34" charset="0"/>
                        <a:cs typeface="Calibri" panose="020F0502020204030204" pitchFamily="34" charset="0"/>
                      </a:rPr>
                      <a:t>. Euro</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0D-401E-B237-07F3410B1B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Tabelle2!$C$3:$C$34</c:f>
              <c:numCache>
                <c:formatCode>0.0</c:formatCode>
                <c:ptCount val="32"/>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pt idx="27">
                  <c:v>3.26762</c:v>
                </c:pt>
                <c:pt idx="28">
                  <c:v>3.2857500000000002</c:v>
                </c:pt>
                <c:pt idx="29">
                  <c:v>3.5525700000000002</c:v>
                </c:pt>
                <c:pt idx="30">
                  <c:v>3.8820900000000003</c:v>
                </c:pt>
                <c:pt idx="31">
                  <c:v>4.2420900000000001</c:v>
                </c:pt>
              </c:numCache>
            </c:numRef>
          </c:val>
          <c:smooth val="0"/>
          <c:extLst>
            <c:ext xmlns:c16="http://schemas.microsoft.com/office/drawing/2014/chart" uri="{C3380CC4-5D6E-409C-BE32-E72D297353CC}">
              <c16:uniqueId val="{0000000A-130D-401E-B237-07F3410B1BF7}"/>
            </c:ext>
          </c:extLst>
        </c:ser>
        <c:dLbls>
          <c:showLegendKey val="0"/>
          <c:showVal val="0"/>
          <c:showCatName val="0"/>
          <c:showSerName val="0"/>
          <c:showPercent val="0"/>
          <c:showBubbleSize val="0"/>
        </c:dLbls>
        <c:smooth val="0"/>
        <c:axId val="350191616"/>
        <c:axId val="350193152"/>
      </c:lineChart>
      <c:catAx>
        <c:axId val="35019161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350193152"/>
        <c:crosses val="autoZero"/>
        <c:auto val="1"/>
        <c:lblAlgn val="ctr"/>
        <c:lblOffset val="100"/>
        <c:noMultiLvlLbl val="0"/>
      </c:catAx>
      <c:valAx>
        <c:axId val="350193152"/>
        <c:scaling>
          <c:orientation val="minMax"/>
          <c:max val="4.3"/>
          <c:min val="2.5"/>
        </c:scaling>
        <c:delete val="0"/>
        <c:axPos val="l"/>
        <c:majorGridlines>
          <c:spPr>
            <a:ln w="6350" cap="flat" cmpd="sng" algn="ctr">
              <a:solidFill>
                <a:schemeClr val="tx1">
                  <a:tint val="75000"/>
                </a:schemeClr>
              </a:solidFill>
              <a:prstDash val="solid"/>
              <a:round/>
            </a:ln>
            <a:effectLst/>
          </c:spPr>
        </c:majorGridlines>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35019161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0.90603</cdr:x>
      <cdr:y>0.07924</cdr:y>
    </cdr:from>
    <cdr:to>
      <cdr:x>0.97763</cdr:x>
      <cdr:y>0.15468</cdr:y>
    </cdr:to>
    <cdr:sp macro="" textlink="">
      <cdr:nvSpPr>
        <cdr:cNvPr id="3" name="Textfeld 1"/>
        <cdr:cNvSpPr txBox="1"/>
      </cdr:nvSpPr>
      <cdr:spPr>
        <a:xfrm xmlns:a="http://schemas.openxmlformats.org/drawingml/2006/main">
          <a:off x="7714620" y="290972"/>
          <a:ext cx="60959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de-DE" sz="1200" b="1" dirty="0">
              <a:latin typeface="Calibri" panose="020F0502020204030204" pitchFamily="34" charset="0"/>
              <a:ea typeface="Calibri" panose="020F0502020204030204" pitchFamily="34" charset="0"/>
              <a:cs typeface="Calibri" panose="020F0502020204030204" pitchFamily="34" charset="0"/>
            </a:rPr>
            <a:t>Betten</a:t>
          </a:r>
        </a:p>
      </cdr:txBody>
    </cdr:sp>
  </cdr:relSizeAnchor>
  <cdr:relSizeAnchor xmlns:cdr="http://schemas.openxmlformats.org/drawingml/2006/chartDrawing">
    <cdr:from>
      <cdr:x>0.03487</cdr:x>
      <cdr:y>0.09322</cdr:y>
    </cdr:from>
    <cdr:to>
      <cdr:x>0.17008</cdr:x>
      <cdr:y>0.16866</cdr:y>
    </cdr:to>
    <cdr:sp macro="" textlink="">
      <cdr:nvSpPr>
        <cdr:cNvPr id="4" name="Textfeld 1">
          <a:extLst xmlns:a="http://schemas.openxmlformats.org/drawingml/2006/main">
            <a:ext uri="{FF2B5EF4-FFF2-40B4-BE49-F238E27FC236}">
              <a16:creationId xmlns:a16="http://schemas.microsoft.com/office/drawing/2014/main" id="{C981FFC4-2448-4F81-89F1-A60CC4BC18CE}"/>
            </a:ext>
          </a:extLst>
        </cdr:cNvPr>
        <cdr:cNvSpPr txBox="1"/>
      </cdr:nvSpPr>
      <cdr:spPr>
        <a:xfrm xmlns:a="http://schemas.openxmlformats.org/drawingml/2006/main">
          <a:off x="296918" y="342299"/>
          <a:ext cx="1151277"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b="1" dirty="0"/>
            <a:t>Krankenhäuser</a:t>
          </a:r>
        </a:p>
      </cdr:txBody>
    </cdr:sp>
  </cdr:relSizeAnchor>
</c:userShapes>
</file>

<file path=ppt/drawings/drawing10.xml><?xml version="1.0" encoding="utf-8"?>
<c:userShapes xmlns:c="http://schemas.openxmlformats.org/drawingml/2006/chart">
  <cdr:relSizeAnchor xmlns:cdr="http://schemas.openxmlformats.org/drawingml/2006/chartDrawing">
    <cdr:from>
      <cdr:x>0.093</cdr:x>
      <cdr:y>0.21884</cdr:y>
    </cdr:from>
    <cdr:to>
      <cdr:x>0.49969</cdr:x>
      <cdr:y>0.40963</cdr:y>
    </cdr:to>
    <cdr:sp macro="" textlink="">
      <cdr:nvSpPr>
        <cdr:cNvPr id="3" name="Textfeld 1"/>
        <cdr:cNvSpPr txBox="1"/>
      </cdr:nvSpPr>
      <cdr:spPr>
        <a:xfrm xmlns:a="http://schemas.openxmlformats.org/drawingml/2006/main">
          <a:off x="453929" y="526277"/>
          <a:ext cx="2113934" cy="7435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200"/>
            </a:lnSpc>
          </a:pPr>
          <a:r>
            <a:rPr lang="de-DE" sz="2200" b="1" baseline="0">
              <a:latin typeface="Arial" panose="020B0604020202020204" pitchFamily="34" charset="0"/>
              <a:cs typeface="Arial" panose="020B0604020202020204" pitchFamily="34" charset="0"/>
            </a:rPr>
            <a:t>33,1 % </a:t>
          </a:r>
        </a:p>
        <a:p xmlns:a="http://schemas.openxmlformats.org/drawingml/2006/main">
          <a:pPr>
            <a:lnSpc>
              <a:spcPts val="1000"/>
            </a:lnSpc>
          </a:pPr>
          <a:r>
            <a:rPr lang="de-DE" sz="1100" b="1" baseline="0">
              <a:latin typeface="Arial" panose="020B0604020202020204" pitchFamily="34" charset="0"/>
              <a:cs typeface="Arial" panose="020B0604020202020204" pitchFamily="34" charset="0"/>
            </a:rPr>
            <a:t>(111,4 Mrd. €)</a:t>
          </a:r>
          <a:endParaRPr lang="de-DE" sz="1100" b="1">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0.25855</cdr:x>
      <cdr:y>0.02936</cdr:y>
    </cdr:from>
    <cdr:to>
      <cdr:x>0.76218</cdr:x>
      <cdr:y>0.18155</cdr:y>
    </cdr:to>
    <cdr:sp macro="" textlink="">
      <cdr:nvSpPr>
        <cdr:cNvPr id="2" name="Textfeld 1"/>
        <cdr:cNvSpPr txBox="1"/>
      </cdr:nvSpPr>
      <cdr:spPr>
        <a:xfrm xmlns:a="http://schemas.openxmlformats.org/drawingml/2006/main">
          <a:off x="469437" y="1763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a:p>
      </cdr:txBody>
    </cdr:sp>
  </cdr:relSizeAnchor>
  <cdr:relSizeAnchor xmlns:cdr="http://schemas.openxmlformats.org/drawingml/2006/chartDrawing">
    <cdr:from>
      <cdr:x>0.32151</cdr:x>
      <cdr:y>0.91952</cdr:y>
    </cdr:from>
    <cdr:to>
      <cdr:x>0.60648</cdr:x>
      <cdr:y>1</cdr:y>
    </cdr:to>
    <cdr:sp macro="" textlink="">
      <cdr:nvSpPr>
        <cdr:cNvPr id="3" name="Textfeld 2">
          <a:extLst xmlns:a="http://schemas.openxmlformats.org/drawingml/2006/main">
            <a:ext uri="{FF2B5EF4-FFF2-40B4-BE49-F238E27FC236}">
              <a16:creationId xmlns:a16="http://schemas.microsoft.com/office/drawing/2014/main" id="{E7974976-8147-4061-9E0D-5E1476AF3BB3}"/>
            </a:ext>
          </a:extLst>
        </cdr:cNvPr>
        <cdr:cNvSpPr txBox="1"/>
      </cdr:nvSpPr>
      <cdr:spPr>
        <a:xfrm xmlns:a="http://schemas.openxmlformats.org/drawingml/2006/main">
          <a:off x="583894" y="3095155"/>
          <a:ext cx="517534" cy="268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a:t>2024</a:t>
          </a:r>
        </a:p>
      </cdr:txBody>
    </cdr:sp>
  </cdr:relSizeAnchor>
</c:userShapes>
</file>

<file path=ppt/drawings/drawing3.xml><?xml version="1.0" encoding="utf-8"?>
<c:userShapes xmlns:c="http://schemas.openxmlformats.org/drawingml/2006/chart">
  <cdr:relSizeAnchor xmlns:cdr="http://schemas.openxmlformats.org/drawingml/2006/chartDrawing">
    <cdr:from>
      <cdr:x>0.01411</cdr:x>
      <cdr:y>0.03807</cdr:y>
    </cdr:from>
    <cdr:to>
      <cdr:x>0.05444</cdr:x>
      <cdr:y>0.08739</cdr:y>
    </cdr:to>
    <cdr:sp macro="" textlink="">
      <cdr:nvSpPr>
        <cdr:cNvPr id="2" name="Textfeld 1">
          <a:extLst xmlns:a="http://schemas.openxmlformats.org/drawingml/2006/main">
            <a:ext uri="{FF2B5EF4-FFF2-40B4-BE49-F238E27FC236}">
              <a16:creationId xmlns:a16="http://schemas.microsoft.com/office/drawing/2014/main" id="{DA3D3BEF-4316-461D-B3F8-DF83BC9661EC}"/>
            </a:ext>
          </a:extLst>
        </cdr:cNvPr>
        <cdr:cNvSpPr txBox="1"/>
      </cdr:nvSpPr>
      <cdr:spPr>
        <a:xfrm xmlns:a="http://schemas.openxmlformats.org/drawingml/2006/main">
          <a:off x="125982" y="142540"/>
          <a:ext cx="360040" cy="184666"/>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cdr:spPr>
      <cdr:txBody>
        <a:bodyPr xmlns:a="http://schemas.openxmlformats.org/drawingml/2006/main" vertOverflow="clip" wrap="square" lIns="0" tIns="0" rIns="0" bIns="0" rtlCol="0" anchor="ctr">
          <a:spAutoFit/>
        </a:bodyPr>
        <a:lstStyle xmlns:a="http://schemas.openxmlformats.org/drawingml/2006/main"/>
        <a:p xmlns:a="http://schemas.openxmlformats.org/drawingml/2006/main">
          <a:pPr algn="l"/>
          <a:r>
            <a:rPr lang="de-DE" sz="1200" noProof="1">
              <a:solidFill>
                <a:schemeClr val="tx1"/>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0.36582</cdr:x>
      <cdr:y>0.59736</cdr:y>
    </cdr:from>
    <cdr:to>
      <cdr:x>0.4146</cdr:x>
      <cdr:y>0.62839</cdr:y>
    </cdr:to>
    <cdr:sp macro="" textlink="">
      <cdr:nvSpPr>
        <cdr:cNvPr id="2" name="Textfeld 1">
          <a:extLst xmlns:a="http://schemas.openxmlformats.org/drawingml/2006/main">
            <a:ext uri="{FF2B5EF4-FFF2-40B4-BE49-F238E27FC236}">
              <a16:creationId xmlns:a16="http://schemas.microsoft.com/office/drawing/2014/main" id="{40231E36-FE8E-4E0C-AB19-439AC1D1C090}"/>
            </a:ext>
          </a:extLst>
        </cdr:cNvPr>
        <cdr:cNvSpPr txBox="1"/>
      </cdr:nvSpPr>
      <cdr:spPr>
        <a:xfrm xmlns:a="http://schemas.openxmlformats.org/drawingml/2006/main">
          <a:off x="3239914" y="3555237"/>
          <a:ext cx="432048" cy="184666"/>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cdr:spPr>
      <cdr:txBody>
        <a:bodyPr xmlns:a="http://schemas.openxmlformats.org/drawingml/2006/main" vertOverflow="clip" wrap="square" lIns="0" tIns="0" rIns="0" bIns="0" rtlCol="0" anchor="ctr">
          <a:spAutoFit/>
        </a:bodyPr>
        <a:lstStyle xmlns:a="http://schemas.openxmlformats.org/drawingml/2006/main"/>
        <a:p xmlns:a="http://schemas.openxmlformats.org/drawingml/2006/main">
          <a:pPr algn="l"/>
          <a:r>
            <a:rPr lang="de-DE" sz="1200" noProof="1">
              <a:solidFill>
                <a:schemeClr val="tx1"/>
              </a:solidFill>
            </a:rPr>
            <a:t>k.A.</a:t>
          </a:r>
        </a:p>
      </cdr:txBody>
    </cdr:sp>
  </cdr:relSizeAnchor>
  <cdr:relSizeAnchor xmlns:cdr="http://schemas.openxmlformats.org/drawingml/2006/chartDrawing">
    <cdr:from>
      <cdr:x>0.70729</cdr:x>
      <cdr:y>0.5941</cdr:y>
    </cdr:from>
    <cdr:to>
      <cdr:x>0.75607</cdr:x>
      <cdr:y>0.62512</cdr:y>
    </cdr:to>
    <cdr:sp macro="" textlink="">
      <cdr:nvSpPr>
        <cdr:cNvPr id="3" name="Textfeld 1">
          <a:extLst xmlns:a="http://schemas.openxmlformats.org/drawingml/2006/main">
            <a:ext uri="{FF2B5EF4-FFF2-40B4-BE49-F238E27FC236}">
              <a16:creationId xmlns:a16="http://schemas.microsoft.com/office/drawing/2014/main" id="{7DD56B56-B9D3-4A83-8B4D-1DF29402E4B9}"/>
            </a:ext>
          </a:extLst>
        </cdr:cNvPr>
        <cdr:cNvSpPr txBox="1"/>
      </cdr:nvSpPr>
      <cdr:spPr>
        <a:xfrm xmlns:a="http://schemas.openxmlformats.org/drawingml/2006/main">
          <a:off x="6264250" y="3535784"/>
          <a:ext cx="432048" cy="184666"/>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200" noProof="1">
              <a:solidFill>
                <a:schemeClr val="tx1"/>
              </a:solidFill>
            </a:rPr>
            <a:t>k.A.</a:t>
          </a:r>
        </a:p>
      </cdr:txBody>
    </cdr:sp>
  </cdr:relSizeAnchor>
  <cdr:relSizeAnchor xmlns:cdr="http://schemas.openxmlformats.org/drawingml/2006/chartDrawing">
    <cdr:from>
      <cdr:x>0</cdr:x>
      <cdr:y>0.09339</cdr:y>
    </cdr:from>
    <cdr:to>
      <cdr:x>0.04066</cdr:x>
      <cdr:y>0.13606</cdr:y>
    </cdr:to>
    <cdr:sp macro="" textlink="">
      <cdr:nvSpPr>
        <cdr:cNvPr id="4" name="Textfeld 1">
          <a:extLst xmlns:a="http://schemas.openxmlformats.org/drawingml/2006/main">
            <a:ext uri="{FF2B5EF4-FFF2-40B4-BE49-F238E27FC236}">
              <a16:creationId xmlns:a16="http://schemas.microsoft.com/office/drawing/2014/main" id="{B7382869-ED8F-4988-9778-A612459BBE03}"/>
            </a:ext>
          </a:extLst>
        </cdr:cNvPr>
        <cdr:cNvSpPr txBox="1"/>
      </cdr:nvSpPr>
      <cdr:spPr>
        <a:xfrm xmlns:a="http://schemas.openxmlformats.org/drawingml/2006/main">
          <a:off x="-234565" y="404174"/>
          <a:ext cx="354923" cy="184675"/>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xmlns:lc="http://schemas.openxmlformats.org/drawingml/2006/lockedCanvas" val="1"/>
          </a:ext>
        </a:extLst>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200" noProof="1">
              <a:solidFill>
                <a:schemeClr val="tx1"/>
              </a:solidFill>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0.88273</cdr:x>
      <cdr:y>0.94446</cdr:y>
    </cdr:from>
    <cdr:to>
      <cdr:x>0.98433</cdr:x>
      <cdr:y>0.98911</cdr:y>
    </cdr:to>
    <cdr:sp macro="" textlink="">
      <cdr:nvSpPr>
        <cdr:cNvPr id="2"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4"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5"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6"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7"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8"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9"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0.52245</cdr:x>
      <cdr:y>0.2936</cdr:y>
    </cdr:from>
    <cdr:to>
      <cdr:x>0.85365</cdr:x>
      <cdr:y>0.39424</cdr:y>
    </cdr:to>
    <cdr:sp macro="" textlink="">
      <cdr:nvSpPr>
        <cdr:cNvPr id="11" name="Textfeld 1"/>
        <cdr:cNvSpPr txBox="1">
          <a:spLocks xmlns:a="http://schemas.openxmlformats.org/drawingml/2006/main" noChangeArrowheads="1"/>
        </cdr:cNvSpPr>
      </cdr:nvSpPr>
      <cdr:spPr bwMode="auto">
        <a:xfrm xmlns:a="http://schemas.openxmlformats.org/drawingml/2006/main">
          <a:off x="4147499" y="1077416"/>
          <a:ext cx="2629246"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spcBef>
              <a:spcPct val="0"/>
            </a:spcBef>
            <a:spcAft>
              <a:spcPct val="0"/>
            </a:spcAft>
            <a:buFontTx/>
            <a:buNone/>
          </a:pPr>
          <a:r>
            <a:rPr lang="de-DE" altLang="de-DE" sz="1800" b="0" dirty="0">
              <a:solidFill>
                <a:srgbClr val="000000"/>
              </a:solidFill>
            </a:rPr>
            <a:t>∆ + </a:t>
          </a:r>
          <a:r>
            <a:rPr lang="de-DE" altLang="de-DE" sz="1800" dirty="0">
              <a:solidFill>
                <a:srgbClr val="000000"/>
              </a:solidFill>
            </a:rPr>
            <a:t>8,7</a:t>
          </a:r>
          <a:r>
            <a:rPr lang="de-DE" altLang="de-DE" sz="1800" b="0" dirty="0">
              <a:solidFill>
                <a:srgbClr val="000000"/>
              </a:solidFill>
            </a:rPr>
            <a:t> % = +</a:t>
          </a:r>
          <a:r>
            <a:rPr lang="de-DE" altLang="de-DE" sz="1800" b="0" baseline="0" dirty="0">
              <a:solidFill>
                <a:srgbClr val="000000"/>
              </a:solidFill>
            </a:rPr>
            <a:t> </a:t>
          </a:r>
          <a:r>
            <a:rPr lang="de-DE" altLang="de-DE" sz="1800" dirty="0">
              <a:solidFill>
                <a:srgbClr val="000000"/>
              </a:solidFill>
            </a:rPr>
            <a:t>0,34</a:t>
          </a:r>
          <a:r>
            <a:rPr lang="de-DE" altLang="de-DE" sz="1800" b="0" dirty="0">
              <a:solidFill>
                <a:srgbClr val="000000"/>
              </a:solidFill>
            </a:rPr>
            <a:t> Mrd. €  </a:t>
          </a:r>
        </a:p>
      </cdr:txBody>
    </cdr:sp>
  </cdr:relSizeAnchor>
</c:userShapes>
</file>

<file path=ppt/drawings/drawing6.xml><?xml version="1.0" encoding="utf-8"?>
<c:userShapes xmlns:c="http://schemas.openxmlformats.org/drawingml/2006/chart">
  <cdr:relSizeAnchor xmlns:cdr="http://schemas.openxmlformats.org/drawingml/2006/chartDrawing">
    <cdr:from>
      <cdr:x>0.90165</cdr:x>
      <cdr:y>0.95935</cdr:y>
    </cdr:from>
    <cdr:to>
      <cdr:x>1</cdr:x>
      <cdr:y>1</cdr:y>
    </cdr:to>
    <cdr:sp macro="" textlink="">
      <cdr:nvSpPr>
        <cdr:cNvPr id="2" name="Textfeld 1"/>
        <cdr:cNvSpPr txBox="1"/>
      </cdr:nvSpPr>
      <cdr:spPr>
        <a:xfrm xmlns:a="http://schemas.openxmlformats.org/drawingml/2006/main">
          <a:off x="8382651" y="5763847"/>
          <a:ext cx="914400" cy="2442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900" dirty="0"/>
            <a:t>Quelle:</a:t>
          </a:r>
          <a:r>
            <a:rPr lang="de-DE" sz="900" baseline="0" dirty="0"/>
            <a:t>  AOLG, destatis</a:t>
          </a:r>
          <a:endParaRPr lang="de-DE" sz="900" dirty="0"/>
        </a:p>
      </cdr:txBody>
    </cdr:sp>
  </cdr:relSizeAnchor>
  <cdr:relSizeAnchor xmlns:cdr="http://schemas.openxmlformats.org/drawingml/2006/chartDrawing">
    <cdr:from>
      <cdr:x>0.34964</cdr:x>
      <cdr:y>0.16667</cdr:y>
    </cdr:from>
    <cdr:to>
      <cdr:x>0.79859</cdr:x>
      <cdr:y>0.3264</cdr:y>
    </cdr:to>
    <cdr:sp macro="" textlink="">
      <cdr:nvSpPr>
        <cdr:cNvPr id="3" name="Textfeld 2"/>
        <cdr:cNvSpPr txBox="1"/>
      </cdr:nvSpPr>
      <cdr:spPr>
        <a:xfrm xmlns:a="http://schemas.openxmlformats.org/drawingml/2006/main">
          <a:off x="2825960" y="648071"/>
          <a:ext cx="3628659" cy="621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de-DE" sz="1400" b="1" dirty="0">
              <a:latin typeface="Arial" panose="020B0604020202020204" pitchFamily="34" charset="0"/>
              <a:cs typeface="Arial" panose="020B0604020202020204" pitchFamily="34" charset="0"/>
            </a:rPr>
            <a:t>Volkswirtschaftliche Investitionsquote:</a:t>
          </a:r>
          <a:r>
            <a:rPr lang="de-DE" sz="1400" b="1" baseline="0" dirty="0">
              <a:latin typeface="Arial" panose="020B0604020202020204" pitchFamily="34" charset="0"/>
              <a:cs typeface="Arial" panose="020B0604020202020204" pitchFamily="34" charset="0"/>
            </a:rPr>
            <a:t> 21,85 % </a:t>
          </a:r>
          <a:br>
            <a:rPr lang="de-DE" sz="700" baseline="0" dirty="0">
              <a:latin typeface="Arial" panose="020B0604020202020204" pitchFamily="34" charset="0"/>
              <a:cs typeface="Arial" panose="020B0604020202020204" pitchFamily="34" charset="0"/>
            </a:rPr>
          </a:br>
          <a:r>
            <a:rPr lang="de-DE" sz="1400" b="1" baseline="0" dirty="0">
              <a:latin typeface="Arial" panose="020B0604020202020204" pitchFamily="34" charset="0"/>
              <a:cs typeface="Arial" panose="020B0604020202020204" pitchFamily="34" charset="0"/>
            </a:rPr>
            <a:t>Krankenhausinvestitionsquote: 3,3 %</a:t>
          </a:r>
        </a:p>
        <a:p xmlns:a="http://schemas.openxmlformats.org/drawingml/2006/main">
          <a:pPr algn="l"/>
          <a:endParaRPr lang="de-DE" sz="1600" b="1"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0.46505</cdr:x>
      <cdr:y>0.51809</cdr:y>
    </cdr:from>
    <cdr:to>
      <cdr:x>0.64969</cdr:x>
      <cdr:y>0.60154</cdr:y>
    </cdr:to>
    <cdr:sp macro="" textlink="">
      <cdr:nvSpPr>
        <cdr:cNvPr id="5" name="Textfeld 3"/>
        <cdr:cNvSpPr txBox="1"/>
      </cdr:nvSpPr>
      <cdr:spPr>
        <a:xfrm xmlns:a="http://schemas.openxmlformats.org/drawingml/2006/main">
          <a:off x="2621400" y="1800543"/>
          <a:ext cx="1040785" cy="29001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de-DE" sz="2400" b="1">
              <a:latin typeface="Arial" panose="020B0604020202020204" pitchFamily="34" charset="0"/>
              <a:cs typeface="Arial" panose="020B0604020202020204" pitchFamily="34" charset="0"/>
            </a:rPr>
            <a:t>2010</a:t>
          </a:r>
          <a:endParaRPr lang="de-DE" sz="28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0.05865</cdr:x>
      <cdr:y>0.20259</cdr:y>
    </cdr:from>
    <cdr:to>
      <cdr:x>0.41227</cdr:x>
      <cdr:y>0.41821</cdr:y>
    </cdr:to>
    <cdr:sp macro="" textlink="">
      <cdr:nvSpPr>
        <cdr:cNvPr id="6" name="Textfeld 1"/>
        <cdr:cNvSpPr txBox="1"/>
      </cdr:nvSpPr>
      <cdr:spPr>
        <a:xfrm xmlns:a="http://schemas.openxmlformats.org/drawingml/2006/main">
          <a:off x="325716" y="715230"/>
          <a:ext cx="2024541" cy="840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300"/>
            </a:lnSpc>
          </a:pPr>
          <a:r>
            <a:rPr lang="de-DE" sz="2200" b="1" baseline="0">
              <a:latin typeface="Arial" panose="020B0604020202020204" pitchFamily="34" charset="0"/>
              <a:cs typeface="Arial" panose="020B0604020202020204" pitchFamily="34" charset="0"/>
            </a:rPr>
            <a:t>35,6 % </a:t>
          </a:r>
        </a:p>
        <a:p xmlns:a="http://schemas.openxmlformats.org/drawingml/2006/main">
          <a:pPr>
            <a:lnSpc>
              <a:spcPts val="900"/>
            </a:lnSpc>
          </a:pPr>
          <a:r>
            <a:rPr lang="de-DE" sz="1100" b="1" baseline="0">
              <a:latin typeface="Arial" panose="020B0604020202020204" pitchFamily="34" charset="0"/>
              <a:cs typeface="Arial" panose="020B0604020202020204" pitchFamily="34" charset="0"/>
            </a:rPr>
            <a:t>(58,73 Mrd. €)</a:t>
          </a:r>
          <a:endParaRPr lang="de-DE" sz="1100" b="1">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0.58613</cdr:x>
      <cdr:y>0.50638</cdr:y>
    </cdr:from>
    <cdr:to>
      <cdr:x>0.81497</cdr:x>
      <cdr:y>0.60673</cdr:y>
    </cdr:to>
    <cdr:sp macro="" textlink="">
      <cdr:nvSpPr>
        <cdr:cNvPr id="2" name="Textfeld 3"/>
        <cdr:cNvSpPr txBox="1"/>
      </cdr:nvSpPr>
      <cdr:spPr>
        <a:xfrm xmlns:a="http://schemas.openxmlformats.org/drawingml/2006/main">
          <a:off x="2855358" y="1815959"/>
          <a:ext cx="1114826" cy="3598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de-DE" sz="2400" b="1" dirty="0">
              <a:latin typeface="Arial" panose="020B0604020202020204" pitchFamily="34" charset="0"/>
              <a:cs typeface="Arial" panose="020B0604020202020204" pitchFamily="34" charset="0"/>
            </a:rPr>
            <a:t>2024</a:t>
          </a:r>
          <a:endParaRPr lang="de-DE" sz="2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0.09129</cdr:x>
      <cdr:y>0.20597</cdr:y>
    </cdr:from>
    <cdr:to>
      <cdr:x>0.49944</cdr:x>
      <cdr:y>0.38802</cdr:y>
    </cdr:to>
    <cdr:sp macro="" textlink="">
      <cdr:nvSpPr>
        <cdr:cNvPr id="3" name="Textfeld 1"/>
        <cdr:cNvSpPr txBox="1"/>
      </cdr:nvSpPr>
      <cdr:spPr>
        <a:xfrm xmlns:a="http://schemas.openxmlformats.org/drawingml/2006/main">
          <a:off x="453929" y="526277"/>
          <a:ext cx="2113934" cy="7435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dirty="0">
              <a:effectLst/>
              <a:latin typeface="+mn-lt"/>
              <a:ea typeface="+mn-ea"/>
              <a:cs typeface="+mn-cs"/>
            </a:rPr>
            <a:t>davon:</a:t>
          </a:r>
        </a:p>
        <a:p xmlns:a="http://schemas.openxmlformats.org/drawingml/2006/main">
          <a:pPr>
            <a:lnSpc>
              <a:spcPts val="1200"/>
            </a:lnSpc>
          </a:pPr>
          <a:r>
            <a:rPr lang="de-DE" sz="1100" b="1" baseline="0" dirty="0">
              <a:effectLst/>
              <a:latin typeface="+mn-lt"/>
              <a:ea typeface="+mn-ea"/>
              <a:cs typeface="+mn-cs"/>
            </a:rPr>
            <a:t>Krankenhausbehandlung</a:t>
          </a:r>
          <a:endParaRPr lang="de-DE" dirty="0">
            <a:effectLst/>
          </a:endParaRPr>
        </a:p>
        <a:p xmlns:a="http://schemas.openxmlformats.org/drawingml/2006/main">
          <a:pPr>
            <a:lnSpc>
              <a:spcPts val="2200"/>
            </a:lnSpc>
          </a:pPr>
          <a:r>
            <a:rPr lang="de-DE" sz="2200" b="1" baseline="0" dirty="0">
              <a:latin typeface="Arial" panose="020B0604020202020204" pitchFamily="34" charset="0"/>
              <a:cs typeface="Arial" panose="020B0604020202020204" pitchFamily="34" charset="0"/>
            </a:rPr>
            <a:t>32,7 % </a:t>
          </a:r>
        </a:p>
        <a:p xmlns:a="http://schemas.openxmlformats.org/drawingml/2006/main">
          <a:pPr>
            <a:lnSpc>
              <a:spcPts val="1000"/>
            </a:lnSpc>
          </a:pPr>
          <a:r>
            <a:rPr lang="de-DE" sz="1100" b="1" baseline="0" dirty="0">
              <a:latin typeface="Arial" panose="020B0604020202020204" pitchFamily="34" charset="0"/>
              <a:cs typeface="Arial" panose="020B0604020202020204" pitchFamily="34" charset="0"/>
            </a:rPr>
            <a:t>(102,21 Mrd. €)</a:t>
          </a:r>
          <a:endParaRPr lang="de-DE" sz="11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0.45078</cdr:x>
      <cdr:y>0.49956</cdr:y>
    </cdr:from>
    <cdr:to>
      <cdr:x>0.63712</cdr:x>
      <cdr:y>0.68347</cdr:y>
    </cdr:to>
    <cdr:sp macro="" textlink="">
      <cdr:nvSpPr>
        <cdr:cNvPr id="5" name="Textfeld 3"/>
        <cdr:cNvSpPr txBox="1"/>
      </cdr:nvSpPr>
      <cdr:spPr>
        <a:xfrm xmlns:a="http://schemas.openxmlformats.org/drawingml/2006/main">
          <a:off x="2325199" y="1682318"/>
          <a:ext cx="961171" cy="619341"/>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fontAlgn="base"/>
          <a:r>
            <a:rPr lang="de-DE" sz="1400" b="1" dirty="0">
              <a:solidFill>
                <a:schemeClr val="dk1"/>
              </a:solidFill>
              <a:effectLst/>
              <a:latin typeface="+mn-lt"/>
              <a:ea typeface="+mn-ea"/>
              <a:cs typeface="+mn-cs"/>
            </a:rPr>
            <a:t>4. Quartal 2024</a:t>
          </a:r>
          <a:endParaRPr lang="de-DE" sz="3200" dirty="0">
            <a:effectLst/>
          </a:endParaRPr>
        </a:p>
      </cdr:txBody>
    </cdr:sp>
  </cdr:relSizeAnchor>
  <cdr:relSizeAnchor xmlns:cdr="http://schemas.openxmlformats.org/drawingml/2006/chartDrawing">
    <cdr:from>
      <cdr:x>0.05915</cdr:x>
      <cdr:y>0.22077</cdr:y>
    </cdr:from>
    <cdr:to>
      <cdr:x>0.41374</cdr:x>
      <cdr:y>0.44293</cdr:y>
    </cdr:to>
    <cdr:sp macro="" textlink="">
      <cdr:nvSpPr>
        <cdr:cNvPr id="6" name="Textfeld 1"/>
        <cdr:cNvSpPr txBox="1"/>
      </cdr:nvSpPr>
      <cdr:spPr>
        <a:xfrm xmlns:a="http://schemas.openxmlformats.org/drawingml/2006/main">
          <a:off x="305105" y="743477"/>
          <a:ext cx="1829030" cy="7481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300"/>
            </a:lnSpc>
          </a:pPr>
          <a:r>
            <a:rPr lang="de-DE" sz="2200" b="1" baseline="0">
              <a:latin typeface="Arial" panose="020B0604020202020204" pitchFamily="34" charset="0"/>
              <a:cs typeface="Arial" panose="020B0604020202020204" pitchFamily="34" charset="0"/>
            </a:rPr>
            <a:t>32,6 % </a:t>
          </a:r>
        </a:p>
        <a:p xmlns:a="http://schemas.openxmlformats.org/drawingml/2006/main">
          <a:pPr>
            <a:lnSpc>
              <a:spcPts val="900"/>
            </a:lnSpc>
          </a:pPr>
          <a:r>
            <a:rPr lang="de-DE" sz="1100" b="1" baseline="0">
              <a:latin typeface="Arial" panose="020B0604020202020204" pitchFamily="34" charset="0"/>
              <a:cs typeface="Arial" panose="020B0604020202020204" pitchFamily="34" charset="0"/>
            </a:rPr>
            <a:t>(101,7 Mrd. €)</a:t>
          </a:r>
          <a:endParaRPr lang="de-DE" sz="1100" b="1">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10AED0D-4E2D-464F-B0B6-3669712DCC8D}"/>
              </a:ext>
            </a:extLst>
          </p:cNvPr>
          <p:cNvSpPr>
            <a:spLocks noGrp="1" noChangeArrowheads="1"/>
          </p:cNvSpPr>
          <p:nvPr>
            <p:ph type="hdr" sz="quarter"/>
          </p:nvPr>
        </p:nvSpPr>
        <p:spPr bwMode="auto">
          <a:xfrm>
            <a:off x="0" y="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lvl1pPr defTabSz="993861">
              <a:defRPr sz="1300"/>
            </a:lvl1pPr>
          </a:lstStyle>
          <a:p>
            <a:endParaRPr lang="de-DE" altLang="de-DE"/>
          </a:p>
        </p:txBody>
      </p:sp>
      <p:sp>
        <p:nvSpPr>
          <p:cNvPr id="99331" name="Rectangle 3">
            <a:extLst>
              <a:ext uri="{FF2B5EF4-FFF2-40B4-BE49-F238E27FC236}">
                <a16:creationId xmlns:a16="http://schemas.microsoft.com/office/drawing/2014/main" id="{1874E908-5B53-B846-A8FC-45765BE0AFE7}"/>
              </a:ext>
            </a:extLst>
          </p:cNvPr>
          <p:cNvSpPr>
            <a:spLocks noGrp="1" noChangeArrowheads="1"/>
          </p:cNvSpPr>
          <p:nvPr>
            <p:ph type="dt" idx="1"/>
          </p:nvPr>
        </p:nvSpPr>
        <p:spPr bwMode="auto">
          <a:xfrm>
            <a:off x="4023889" y="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lvl1pPr algn="r" defTabSz="993861">
              <a:defRPr sz="1300"/>
            </a:lvl1pPr>
          </a:lstStyle>
          <a:p>
            <a:endParaRPr lang="de-DE" altLang="de-DE"/>
          </a:p>
        </p:txBody>
      </p:sp>
      <p:sp>
        <p:nvSpPr>
          <p:cNvPr id="99332" name="Rectangle 4">
            <a:extLst>
              <a:ext uri="{FF2B5EF4-FFF2-40B4-BE49-F238E27FC236}">
                <a16:creationId xmlns:a16="http://schemas.microsoft.com/office/drawing/2014/main" id="{3ECADF10-0A3A-1D4E-8168-DAB41642B70C}"/>
              </a:ext>
            </a:extLst>
          </p:cNvPr>
          <p:cNvSpPr>
            <a:spLocks noGrp="1" noRot="1" noChangeAspect="1" noChangeArrowheads="1" noTextEdit="1"/>
          </p:cNvSpPr>
          <p:nvPr>
            <p:ph type="sldImg" idx="2"/>
          </p:nvPr>
        </p:nvSpPr>
        <p:spPr bwMode="auto">
          <a:xfrm>
            <a:off x="139700" y="768350"/>
            <a:ext cx="6824663"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a:extLst>
              <a:ext uri="{FF2B5EF4-FFF2-40B4-BE49-F238E27FC236}">
                <a16:creationId xmlns:a16="http://schemas.microsoft.com/office/drawing/2014/main" id="{D3FE233E-8F7B-8840-A957-D7A1AD6F51B1}"/>
              </a:ext>
            </a:extLst>
          </p:cNvPr>
          <p:cNvSpPr>
            <a:spLocks noGrp="1" noChangeArrowheads="1"/>
          </p:cNvSpPr>
          <p:nvPr>
            <p:ph type="body" sz="quarter" idx="3"/>
          </p:nvPr>
        </p:nvSpPr>
        <p:spPr bwMode="auto">
          <a:xfrm>
            <a:off x="711062" y="4861769"/>
            <a:ext cx="5681940" cy="460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9334" name="Rectangle 6">
            <a:extLst>
              <a:ext uri="{FF2B5EF4-FFF2-40B4-BE49-F238E27FC236}">
                <a16:creationId xmlns:a16="http://schemas.microsoft.com/office/drawing/2014/main" id="{59F363A9-DFD4-124B-8865-0249B7E3762F}"/>
              </a:ext>
            </a:extLst>
          </p:cNvPr>
          <p:cNvSpPr>
            <a:spLocks noGrp="1" noChangeArrowheads="1"/>
          </p:cNvSpPr>
          <p:nvPr>
            <p:ph type="ftr" sz="quarter" idx="4"/>
          </p:nvPr>
        </p:nvSpPr>
        <p:spPr bwMode="auto">
          <a:xfrm>
            <a:off x="0" y="972190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b" anchorCtr="0" compatLnSpc="1">
            <a:prstTxWarp prst="textNoShape">
              <a:avLst/>
            </a:prstTxWarp>
          </a:bodyPr>
          <a:lstStyle>
            <a:lvl1pPr defTabSz="993861">
              <a:defRPr sz="1300"/>
            </a:lvl1pPr>
          </a:lstStyle>
          <a:p>
            <a:endParaRPr lang="de-DE" altLang="de-DE"/>
          </a:p>
        </p:txBody>
      </p:sp>
      <p:sp>
        <p:nvSpPr>
          <p:cNvPr id="99335" name="Rectangle 7">
            <a:extLst>
              <a:ext uri="{FF2B5EF4-FFF2-40B4-BE49-F238E27FC236}">
                <a16:creationId xmlns:a16="http://schemas.microsoft.com/office/drawing/2014/main" id="{6D71B89B-3109-4746-BDAC-6D0BDB966EF1}"/>
              </a:ext>
            </a:extLst>
          </p:cNvPr>
          <p:cNvSpPr>
            <a:spLocks noGrp="1" noChangeArrowheads="1"/>
          </p:cNvSpPr>
          <p:nvPr>
            <p:ph type="sldNum" sz="quarter" idx="5"/>
          </p:nvPr>
        </p:nvSpPr>
        <p:spPr bwMode="auto">
          <a:xfrm>
            <a:off x="4023889" y="972190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b" anchorCtr="0" compatLnSpc="1">
            <a:prstTxWarp prst="textNoShape">
              <a:avLst/>
            </a:prstTxWarp>
          </a:bodyPr>
          <a:lstStyle>
            <a:lvl1pPr algn="r" defTabSz="993861">
              <a:defRPr sz="1300"/>
            </a:lvl1pPr>
          </a:lstStyle>
          <a:p>
            <a:fld id="{D58EA20B-A2BB-C140-9C7B-8284DCEC3727}" type="slidenum">
              <a:rPr lang="de-DE" altLang="de-DE"/>
              <a:pPr/>
              <a:t>‹Nr.›</a:t>
            </a:fld>
            <a:endParaRPr lang="de-DE" altLang="de-DE"/>
          </a:p>
        </p:txBody>
      </p:sp>
    </p:spTree>
    <p:extLst>
      <p:ext uri="{BB962C8B-B14F-4D97-AF65-F5344CB8AC3E}">
        <p14:creationId xmlns:p14="http://schemas.microsoft.com/office/powerpoint/2010/main" val="1494404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a:pPr/>
              <a:t>2</a:t>
            </a:fld>
            <a:endParaRPr lang="de-DE" altLang="de-DE" dirty="0"/>
          </a:p>
        </p:txBody>
      </p:sp>
    </p:spTree>
    <p:extLst>
      <p:ext uri="{BB962C8B-B14F-4D97-AF65-F5344CB8AC3E}">
        <p14:creationId xmlns:p14="http://schemas.microsoft.com/office/powerpoint/2010/main" val="417485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12</a:t>
            </a:fld>
            <a:endParaRPr lang="de-DE" altLang="de-DE"/>
          </a:p>
        </p:txBody>
      </p:sp>
    </p:spTree>
    <p:extLst>
      <p:ext uri="{BB962C8B-B14F-4D97-AF65-F5344CB8AC3E}">
        <p14:creationId xmlns:p14="http://schemas.microsoft.com/office/powerpoint/2010/main" val="146599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13</a:t>
            </a:fld>
            <a:endParaRPr lang="de-DE" altLang="de-DE"/>
          </a:p>
        </p:txBody>
      </p:sp>
    </p:spTree>
    <p:extLst>
      <p:ext uri="{BB962C8B-B14F-4D97-AF65-F5344CB8AC3E}">
        <p14:creationId xmlns:p14="http://schemas.microsoft.com/office/powerpoint/2010/main" val="197661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3</a:t>
            </a:fld>
            <a:endParaRPr lang="de-DE" altLang="de-DE"/>
          </a:p>
        </p:txBody>
      </p:sp>
    </p:spTree>
    <p:extLst>
      <p:ext uri="{BB962C8B-B14F-4D97-AF65-F5344CB8AC3E}">
        <p14:creationId xmlns:p14="http://schemas.microsoft.com/office/powerpoint/2010/main" val="158268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4</a:t>
            </a:fld>
            <a:endParaRPr lang="de-DE" altLang="de-DE"/>
          </a:p>
        </p:txBody>
      </p:sp>
    </p:spTree>
    <p:extLst>
      <p:ext uri="{BB962C8B-B14F-4D97-AF65-F5344CB8AC3E}">
        <p14:creationId xmlns:p14="http://schemas.microsoft.com/office/powerpoint/2010/main" val="160923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6</a:t>
            </a:fld>
            <a:endParaRPr lang="de-DE" altLang="de-DE"/>
          </a:p>
        </p:txBody>
      </p:sp>
    </p:spTree>
    <p:extLst>
      <p:ext uri="{BB962C8B-B14F-4D97-AF65-F5344CB8AC3E}">
        <p14:creationId xmlns:p14="http://schemas.microsoft.com/office/powerpoint/2010/main" val="2901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7</a:t>
            </a:fld>
            <a:endParaRPr lang="de-DE" altLang="de-DE"/>
          </a:p>
        </p:txBody>
      </p:sp>
    </p:spTree>
    <p:extLst>
      <p:ext uri="{BB962C8B-B14F-4D97-AF65-F5344CB8AC3E}">
        <p14:creationId xmlns:p14="http://schemas.microsoft.com/office/powerpoint/2010/main" val="368985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8</a:t>
            </a:fld>
            <a:endParaRPr lang="de-DE" altLang="de-DE"/>
          </a:p>
        </p:txBody>
      </p:sp>
    </p:spTree>
    <p:extLst>
      <p:ext uri="{BB962C8B-B14F-4D97-AF65-F5344CB8AC3E}">
        <p14:creationId xmlns:p14="http://schemas.microsoft.com/office/powerpoint/2010/main" val="88243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9</a:t>
            </a:fld>
            <a:endParaRPr lang="de-DE" altLang="de-DE"/>
          </a:p>
        </p:txBody>
      </p:sp>
    </p:spTree>
    <p:extLst>
      <p:ext uri="{BB962C8B-B14F-4D97-AF65-F5344CB8AC3E}">
        <p14:creationId xmlns:p14="http://schemas.microsoft.com/office/powerpoint/2010/main" val="311172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10</a:t>
            </a:fld>
            <a:endParaRPr lang="de-DE" altLang="de-DE"/>
          </a:p>
        </p:txBody>
      </p:sp>
    </p:spTree>
    <p:extLst>
      <p:ext uri="{BB962C8B-B14F-4D97-AF65-F5344CB8AC3E}">
        <p14:creationId xmlns:p14="http://schemas.microsoft.com/office/powerpoint/2010/main" val="367977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11</a:t>
            </a:fld>
            <a:endParaRPr lang="de-DE" altLang="de-DE"/>
          </a:p>
        </p:txBody>
      </p:sp>
    </p:spTree>
    <p:extLst>
      <p:ext uri="{BB962C8B-B14F-4D97-AF65-F5344CB8AC3E}">
        <p14:creationId xmlns:p14="http://schemas.microsoft.com/office/powerpoint/2010/main" val="85095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kgev.de/" TargetMode="External"/><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kgev.de/" TargetMode="External"/><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dkgev.de/" TargetMode="External"/><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kgev.de/" TargetMode="External"/><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kgev.de/" TargetMode="External"/><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174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43191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055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20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8731145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3671279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10054733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60935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33247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402235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73662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38502177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10942335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5381898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3680546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24449292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21891143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747236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1023528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5563080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9965333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1170805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38748290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427252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4311746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814797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4490426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7980085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42949622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089819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4593388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38786716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1415964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9840251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1406317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2800915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937202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795110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4032698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4844832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2768655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1249591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0743781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654149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1477268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1019587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6748381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98205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ctr">
            <a:spAutoFit/>
          </a:bodyPr>
          <a:lstStyle/>
          <a:p>
            <a:pPr defTabSz="685800">
              <a:spcBef>
                <a:spcPts val="0"/>
              </a:spcBef>
              <a:buFont typeface="Arial" panose="020B0604020202020204" pitchFamily="34" charset="0"/>
              <a:buNone/>
              <a:defRPr/>
            </a:pPr>
            <a:r>
              <a:rPr lang="de-DE" sz="1050" dirty="0" err="1">
                <a:solidFill>
                  <a:srgbClr val="FFFFFF"/>
                </a:solidFill>
                <a:latin typeface="Calibri Light" panose="020F0302020204030204" pitchFamily="34" charset="0"/>
                <a:cs typeface="Calibri Light" panose="020F0302020204030204" pitchFamily="34" charset="0"/>
              </a:rPr>
              <a:t>Für weitere Informationen kontaktieren Sie bitte</a:t>
            </a:r>
            <a:endParaRPr lang="de-DE" sz="1050" dirty="0">
              <a:solidFill>
                <a:srgbClr val="FFFFFF"/>
              </a:solidFill>
              <a:latin typeface="Calibri Light" panose="020F0302020204030204" pitchFamily="34" charset="0"/>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r>
              <a:rPr lang="de-DE" sz="100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0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00" noProof="1">
                <a:solidFill>
                  <a:srgbClr val="FFFFFF"/>
                </a:solidFill>
                <a:latin typeface="Calibri Light" panose="020F0302020204030204" pitchFamily="34" charset="0"/>
                <a:cs typeface="Calibri Light" panose="020F0302020204030204" pitchFamily="34" charset="0"/>
              </a:rPr>
              <a:t> </a:t>
            </a:r>
          </a:p>
          <a:p>
            <a:r>
              <a:rPr lang="de-DE" sz="100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00" noProof="1">
                <a:solidFill>
                  <a:srgbClr val="FFFFFF"/>
                </a:solidFill>
                <a:latin typeface="Calibri Light" panose="020F0302020204030204" pitchFamily="34" charset="0"/>
                <a:cs typeface="Calibri Light" panose="020F0302020204030204" pitchFamily="34" charset="0"/>
              </a:rPr>
              <a:t>Telefon: +49 (30) 39801-1024</a:t>
            </a:r>
          </a:p>
          <a:p>
            <a:r>
              <a:rPr lang="de-DE" sz="1000" noProof="1">
                <a:solidFill>
                  <a:srgbClr val="FFFFFF"/>
                </a:solidFill>
                <a:latin typeface="Calibri Light" panose="020F0302020204030204" pitchFamily="34" charset="0"/>
                <a:cs typeface="Calibri Light" panose="020F0302020204030204" pitchFamily="34" charset="0"/>
              </a:rPr>
              <a:t>Telefax: +49 (30) 39801-3021</a:t>
            </a:r>
          </a:p>
          <a:p>
            <a:r>
              <a:rPr lang="de-DE" sz="1000" noProof="1">
                <a:solidFill>
                  <a:srgbClr val="FFFFFF"/>
                </a:solidFill>
                <a:latin typeface="Calibri Light" panose="020F0302020204030204" pitchFamily="34" charset="0"/>
                <a:cs typeface="Calibri Light" panose="020F0302020204030204" pitchFamily="34" charset="0"/>
              </a:rPr>
              <a:t>E-Mail: r.staehler@dkgev.de</a:t>
            </a:r>
          </a:p>
          <a:p>
            <a:r>
              <a:rPr lang="de-DE" sz="1000" noProof="1">
                <a:solidFill>
                  <a:srgbClr val="FFFFFF"/>
                </a:solidFill>
                <a:latin typeface="Calibri Light" panose="020F0302020204030204" pitchFamily="34" charset="0"/>
                <a:cs typeface="Calibri Light" panose="020F0302020204030204" pitchFamily="34" charset="0"/>
              </a:rPr>
              <a:t>Website: </a:t>
            </a:r>
            <a:r>
              <a:rPr lang="de-DE" sz="1000" noProof="1">
                <a:solidFill>
                  <a:srgbClr val="FFFFFF"/>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noProof="1">
              <a:solidFill>
                <a:srgbClr val="FFFFFF"/>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pPr defTabSz="685800">
              <a:lnSpc>
                <a:spcPct val="90000"/>
              </a:lnSpc>
              <a:spcBef>
                <a:spcPts val="0"/>
              </a:spcBef>
              <a:buFont typeface="Arial" panose="020B0604020202020204" pitchFamily="34" charset="0"/>
              <a:buNone/>
            </a:pPr>
            <a:r>
              <a:rPr lang="de-DE" sz="1000" dirty="0" err="1">
                <a:solidFill>
                  <a:srgbClr val="FFFFFF"/>
                </a:solidFill>
                <a:latin typeface="Gotham-Bold"/>
                <a:cs typeface="Calibri Light" panose="020F0302020204030204" pitchFamily="34" charset="0"/>
              </a:rPr>
              <a:t>Rike Stähler</a:t>
            </a:r>
            <a:endParaRPr lang="de-DE" sz="1000" dirty="0">
              <a:solidFill>
                <a:srgbClr val="FFFFFF"/>
              </a:solidFill>
              <a:latin typeface="Gotham-Bold"/>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gray">
          <a:xfrm>
            <a:off x="1359269" y="2843592"/>
            <a:ext cx="944183" cy="947382"/>
          </a:xfrm>
          <a:prstGeom prst="ellipse">
            <a:avLst/>
          </a:prstGeom>
        </p:spPr>
      </p:pic>
    </p:spTree>
    <p:extLst>
      <p:ext uri="{BB962C8B-B14F-4D97-AF65-F5344CB8AC3E}">
        <p14:creationId xmlns:p14="http://schemas.microsoft.com/office/powerpoint/2010/main" val="29744281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31207791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15501106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000000"/>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Deutsche Krankenhausgesellschaft e.V. </a:t>
              </a:r>
            </a:p>
            <a:p>
              <a:r>
                <a:rPr lang="de-DE" sz="1050" noProof="1">
                  <a:solidFill>
                    <a:srgbClr val="000000"/>
                  </a:solidFill>
                  <a:latin typeface="Calibri Light" panose="020F0302020204030204" pitchFamily="34" charset="0"/>
                  <a:cs typeface="Calibri Light" panose="020F0302020204030204" pitchFamily="34" charset="0"/>
                </a:rPr>
                <a:t>Presse- und Öffentlichkeitsarbeit </a:t>
              </a:r>
            </a:p>
            <a:p>
              <a:r>
                <a:rPr lang="de-DE" sz="1050" noProof="1">
                  <a:solidFill>
                    <a:srgbClr val="000000"/>
                  </a:solidFill>
                  <a:latin typeface="Calibri Light" panose="020F0302020204030204" pitchFamily="34" charset="0"/>
                  <a:cs typeface="Calibri Light" panose="020F0302020204030204" pitchFamily="34" charset="0"/>
                </a:rPr>
                <a:t> </a:t>
              </a:r>
            </a:p>
            <a:p>
              <a:r>
                <a:rPr lang="de-DE" sz="1050" noProof="1">
                  <a:solidFill>
                    <a:srgbClr val="000000"/>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000000"/>
                  </a:solidFill>
                  <a:latin typeface="Calibri Light" panose="020F0302020204030204" pitchFamily="34" charset="0"/>
                  <a:cs typeface="Calibri Light" panose="020F0302020204030204" pitchFamily="34" charset="0"/>
                </a:rPr>
                <a:t>Telefon: +49 (30) 39801-1024</a:t>
              </a:r>
            </a:p>
            <a:p>
              <a:r>
                <a:rPr lang="de-DE" sz="1050" noProof="1">
                  <a:solidFill>
                    <a:srgbClr val="000000"/>
                  </a:solidFill>
                  <a:latin typeface="Calibri Light" panose="020F0302020204030204" pitchFamily="34" charset="0"/>
                  <a:cs typeface="Calibri Light" panose="020F0302020204030204" pitchFamily="34" charset="0"/>
                </a:rPr>
                <a:t>Telefax: +49 (30) 39801-3021</a:t>
              </a:r>
            </a:p>
            <a:p>
              <a:r>
                <a:rPr lang="de-DE" sz="1050" noProof="1">
                  <a:solidFill>
                    <a:srgbClr val="000000"/>
                  </a:solidFill>
                  <a:latin typeface="Calibri Light" panose="020F0302020204030204" pitchFamily="34" charset="0"/>
                  <a:cs typeface="Calibri Light" panose="020F0302020204030204" pitchFamily="34" charset="0"/>
                </a:rPr>
                <a:t>E-Mail: r.staehler@dkgev.de</a:t>
              </a:r>
            </a:p>
            <a:p>
              <a:r>
                <a:rPr lang="de-DE" sz="1050" noProof="1">
                  <a:solidFill>
                    <a:srgbClr val="000000"/>
                  </a:solidFill>
                  <a:latin typeface="Calibri Light" panose="020F0302020204030204" pitchFamily="34" charset="0"/>
                  <a:cs typeface="Calibri Light" panose="020F0302020204030204" pitchFamily="34" charset="0"/>
                </a:rPr>
                <a:t>Website: www.dkgev.de</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007858"/>
                  </a:solidFill>
                  <a:latin typeface="Gotham-Bold"/>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378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FFFFFF"/>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5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50" noProof="1">
                  <a:solidFill>
                    <a:srgbClr val="FFFFFF"/>
                  </a:solidFill>
                  <a:latin typeface="Calibri Light" panose="020F0302020204030204" pitchFamily="34" charset="0"/>
                  <a:cs typeface="Calibri Light" panose="020F0302020204030204" pitchFamily="34" charset="0"/>
                </a:rPr>
                <a:t> </a:t>
              </a:r>
            </a:p>
            <a:p>
              <a:r>
                <a:rPr lang="de-DE" sz="105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FFFFFF"/>
                  </a:solidFill>
                  <a:latin typeface="Calibri Light" panose="020F0302020204030204" pitchFamily="34" charset="0"/>
                  <a:cs typeface="Calibri Light" panose="020F0302020204030204" pitchFamily="34" charset="0"/>
                </a:rPr>
                <a:t>Telefon: +49 (30) 39801-1024</a:t>
              </a:r>
            </a:p>
            <a:p>
              <a:r>
                <a:rPr lang="de-DE" sz="1050" noProof="1">
                  <a:solidFill>
                    <a:srgbClr val="FFFFFF"/>
                  </a:solidFill>
                  <a:latin typeface="Calibri Light" panose="020F0302020204030204" pitchFamily="34" charset="0"/>
                  <a:cs typeface="Calibri Light" panose="020F0302020204030204" pitchFamily="34" charset="0"/>
                </a:rPr>
                <a:t>Telefax: +49 (30) 39801-3021</a:t>
              </a:r>
            </a:p>
            <a:p>
              <a:r>
                <a:rPr lang="de-DE" sz="1050" noProof="1">
                  <a:solidFill>
                    <a:srgbClr val="FFFFFF"/>
                  </a:solidFill>
                  <a:latin typeface="Calibri Light" panose="020F0302020204030204" pitchFamily="34" charset="0"/>
                  <a:cs typeface="Calibri Light" panose="020F0302020204030204" pitchFamily="34" charset="0"/>
                </a:rPr>
                <a:t>E-Mail: r.staehler@dkgev.de</a:t>
              </a:r>
            </a:p>
            <a:p>
              <a:r>
                <a:rPr lang="de-DE" sz="1050" noProof="1">
                  <a:solidFill>
                    <a:srgbClr val="FFFFFF"/>
                  </a:solidFill>
                  <a:latin typeface="Calibri Light" panose="020F0302020204030204" pitchFamily="34" charset="0"/>
                  <a:cs typeface="Calibri Light" panose="020F0302020204030204" pitchFamily="34" charset="0"/>
                </a:rPr>
                <a:t>Website: www.dkgev.de</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FFFFFF"/>
                  </a:solidFill>
                  <a:latin typeface="Gotham-Bold"/>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423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9527927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444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545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34795091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975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4193589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914466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8122791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433889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8653094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89324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867926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4513607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939859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4450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16887223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7460264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0146219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090366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4544799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2272861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2243352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0153543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2045985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4304760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6341900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2701057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02928122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4465402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5376217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8463386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6606254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19770389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190554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39588470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3211482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38646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475700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3344438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6296336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9760177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944956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6976644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0361996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6477626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7384206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563631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9862812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85535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a:solidFill>
                  <a:schemeClr val="bg1"/>
                </a:solidFill>
                <a:latin typeface="Calibri Light" panose="020F0302020204030204" pitchFamily="34" charset="0"/>
                <a:ea typeface="+mn-ea"/>
                <a:cs typeface="Calibri Light" panose="020F0302020204030204" pitchFamily="34" charset="0"/>
              </a:rPr>
              <a:t>Für weitere Informationen kontaktieren Sie bitte</a:t>
            </a: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a:solidFill>
                  <a:schemeClr val="bg1"/>
                </a:solidFill>
                <a:latin typeface="+mj-lt"/>
                <a:ea typeface="+mn-ea"/>
                <a:cs typeface="Calibri Light" panose="020F0302020204030204" pitchFamily="34" charset="0"/>
              </a:rPr>
              <a:t>Rike Stähler</a:t>
            </a: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Tree>
    <p:extLst>
      <p:ext uri="{BB962C8B-B14F-4D97-AF65-F5344CB8AC3E}">
        <p14:creationId xmlns:p14="http://schemas.microsoft.com/office/powerpoint/2010/main" val="38406613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758972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33521475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34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90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160905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533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117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822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581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9170641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88315780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42458920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3690668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321831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2682455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810221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8326894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5112672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2082391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0130083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27317981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1678702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007760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283169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3210018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3400796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401988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3505845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130965668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20172543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3078456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6344920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6061776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0975203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5406466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790297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0151341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952545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188357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28693541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22781418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749973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1497091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014705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2515989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8549966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21623070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5547057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0872522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106703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541027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2341300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024481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199419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Steelvertretende Vorstandsvorsitzende</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GB-I@dkgev.de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a:solidFill>
                  <a:schemeClr val="bg1"/>
                </a:solidFill>
                <a:latin typeface="+mj-lt"/>
                <a:ea typeface="+mn-ea"/>
                <a:cs typeface="Calibri Light" panose="020F0302020204030204" pitchFamily="34" charset="0"/>
              </a:rPr>
              <a:t>Prof. Dr. med. Henriette Neumeyer</a:t>
            </a: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a:srcRect l="19954" r="19035"/>
          <a:stretch/>
        </p:blipFill>
        <p:spPr bwMode="gray">
          <a:xfrm>
            <a:off x="1547664" y="3031520"/>
            <a:ext cx="576064" cy="571526"/>
          </a:xfrm>
          <a:prstGeom prst="ellipse">
            <a:avLst/>
          </a:prstGeom>
        </p:spPr>
      </p:pic>
    </p:spTree>
    <p:extLst>
      <p:ext uri="{BB962C8B-B14F-4D97-AF65-F5344CB8AC3E}">
        <p14:creationId xmlns:p14="http://schemas.microsoft.com/office/powerpoint/2010/main" val="25860906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15913088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22473832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343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66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6787883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20_Thank you - full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A6B41-F1FD-4474-40FD-0DF3CFA6CD8E}"/>
              </a:ext>
            </a:extLst>
          </p:cNvPr>
          <p:cNvSpPr/>
          <p:nvPr userDrawn="1"/>
        </p:nvSpPr>
        <p:spPr>
          <a:xfrm>
            <a:off x="0" y="4587876"/>
            <a:ext cx="9144000" cy="555624"/>
          </a:xfrm>
          <a:prstGeom prst="rect">
            <a:avLst/>
          </a:prstGeom>
          <a:solidFill>
            <a:srgbClr val="007656"/>
          </a:solidFill>
        </p:spPr>
        <p:txBody>
          <a:bodyPr wrap="square" lIns="0" rtlCol="0" anchor="ctr">
            <a:noAutofit/>
          </a:bodyPr>
          <a:lstStyle/>
          <a:p>
            <a:pPr algn="l">
              <a:lnSpc>
                <a:spcPct val="90000"/>
              </a:lnSpc>
            </a:pPr>
            <a:endParaRPr lang="en-DE" sz="2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D91A64-DCD1-1051-0AF0-F06A3B7DB208}"/>
              </a:ext>
            </a:extLst>
          </p:cNvPr>
          <p:cNvPicPr>
            <a:picLocks noChangeAspect="1"/>
          </p:cNvPicPr>
          <p:nvPr userDrawn="1"/>
        </p:nvPicPr>
        <p:blipFill>
          <a:blip r:embed="rId2"/>
          <a:stretch>
            <a:fillRect/>
          </a:stretch>
        </p:blipFill>
        <p:spPr>
          <a:xfrm>
            <a:off x="179388" y="4727321"/>
            <a:ext cx="1127795" cy="229271"/>
          </a:xfrm>
          <a:prstGeom prst="rect">
            <a:avLst/>
          </a:prstGeom>
        </p:spPr>
      </p:pic>
      <p:pic>
        <p:nvPicPr>
          <p:cNvPr id="8" name="Picture 7">
            <a:extLst>
              <a:ext uri="{FF2B5EF4-FFF2-40B4-BE49-F238E27FC236}">
                <a16:creationId xmlns:a16="http://schemas.microsoft.com/office/drawing/2014/main" id="{F872257D-0E2E-619F-9095-438C04589486}"/>
              </a:ext>
            </a:extLst>
          </p:cNvPr>
          <p:cNvPicPr>
            <a:picLocks noChangeAspect="1"/>
          </p:cNvPicPr>
          <p:nvPr userDrawn="1"/>
        </p:nvPicPr>
        <p:blipFill>
          <a:blip r:embed="rId3"/>
          <a:stretch>
            <a:fillRect/>
          </a:stretch>
        </p:blipFill>
        <p:spPr>
          <a:xfrm>
            <a:off x="7595952" y="4731944"/>
            <a:ext cx="1368152" cy="216293"/>
          </a:xfrm>
          <a:prstGeom prst="rect">
            <a:avLst/>
          </a:prstGeom>
        </p:spPr>
      </p:pic>
      <p:sp>
        <p:nvSpPr>
          <p:cNvPr id="3" name="Titel 3">
            <a:extLst>
              <a:ext uri="{FF2B5EF4-FFF2-40B4-BE49-F238E27FC236}">
                <a16:creationId xmlns:a16="http://schemas.microsoft.com/office/drawing/2014/main" id="{7BE892A1-E63F-F08F-0751-0A62538B8670}"/>
              </a:ext>
            </a:extLst>
          </p:cNvPr>
          <p:cNvSpPr>
            <a:spLocks noGrp="1"/>
          </p:cNvSpPr>
          <p:nvPr>
            <p:ph type="title" hasCustomPrompt="1"/>
          </p:nvPr>
        </p:nvSpPr>
        <p:spPr>
          <a:xfrm>
            <a:off x="468313" y="482400"/>
            <a:ext cx="7103570" cy="702506"/>
          </a:xfrm>
        </p:spPr>
        <p:txBody>
          <a:bodyPr>
            <a:normAutofit/>
          </a:bodyPr>
          <a:lstStyle>
            <a:lvl1pPr>
              <a:defRPr lang="de-DE" sz="2400" b="1" i="0" kern="1200" noProof="1">
                <a:solidFill>
                  <a:schemeClr val="tx1"/>
                </a:solidFill>
                <a:latin typeface="Calibri" panose="020F0502020204030204" pitchFamily="34" charset="0"/>
                <a:ea typeface="+mj-ea"/>
                <a:cs typeface="Calibri" panose="020F0502020204030204" pitchFamily="34" charset="0"/>
              </a:defRPr>
            </a:lvl1pPr>
          </a:lstStyle>
          <a:p>
            <a:pPr lvl="0" algn="l" defTabSz="685800" rtl="0" eaLnBrk="1" latinLnBrk="0" hangingPunct="1">
              <a:lnSpc>
                <a:spcPct val="90000"/>
              </a:lnSpc>
              <a:spcBef>
                <a:spcPct val="0"/>
              </a:spcBef>
              <a:buNone/>
            </a:pPr>
            <a:r>
              <a:rPr lang="de-DE" noProof="1"/>
              <a:t>Double headline, </a:t>
            </a:r>
            <a:br>
              <a:rPr lang="de-DE" noProof="1"/>
            </a:br>
            <a:r>
              <a:rPr lang="de-DE" noProof="1"/>
              <a:t>32pt Calibri-Bold</a:t>
            </a:r>
          </a:p>
        </p:txBody>
      </p:sp>
      <p:sp>
        <p:nvSpPr>
          <p:cNvPr id="4" name="Text Placeholder 11">
            <a:extLst>
              <a:ext uri="{FF2B5EF4-FFF2-40B4-BE49-F238E27FC236}">
                <a16:creationId xmlns:a16="http://schemas.microsoft.com/office/drawing/2014/main" id="{CB991292-7A09-AA6D-44A1-26A127C250E7}"/>
              </a:ext>
            </a:extLst>
          </p:cNvPr>
          <p:cNvSpPr>
            <a:spLocks noGrp="1"/>
          </p:cNvSpPr>
          <p:nvPr>
            <p:ph type="body" sz="quarter" idx="10" hasCustomPrompt="1"/>
          </p:nvPr>
        </p:nvSpPr>
        <p:spPr>
          <a:xfrm>
            <a:off x="468314" y="1276350"/>
            <a:ext cx="7103570" cy="3311624"/>
          </a:xfrm>
        </p:spPr>
        <p:txBody>
          <a:bodyPr/>
          <a:lstStyle>
            <a:lvl1pPr>
              <a:lnSpc>
                <a:spcPct val="100000"/>
              </a:lnSpc>
              <a:spcAft>
                <a:spcPts val="750"/>
              </a:spcAft>
              <a:defRPr sz="1800" b="1">
                <a:solidFill>
                  <a:schemeClr val="tx1"/>
                </a:solidFill>
                <a:latin typeface="+mn-lt"/>
              </a:defRPr>
            </a:lvl1pPr>
            <a:lvl2pPr marL="0" indent="0">
              <a:spcBef>
                <a:spcPts val="0"/>
              </a:spcBef>
              <a:spcAft>
                <a:spcPts val="450"/>
              </a:spcAft>
              <a:buFont typeface="Arial" panose="020B0604020202020204" pitchFamily="34" charset="0"/>
              <a:buNone/>
              <a:defRPr>
                <a:solidFill>
                  <a:schemeClr val="tx1"/>
                </a:solidFill>
                <a:latin typeface="+mn-lt"/>
              </a:defRPr>
            </a:lvl2pPr>
            <a:lvl3pPr marL="0" indent="-162000">
              <a:spcBef>
                <a:spcPts val="0"/>
              </a:spcBef>
              <a:spcAft>
                <a:spcPts val="450"/>
              </a:spcAft>
              <a:buClr>
                <a:schemeClr val="bg1"/>
              </a:buClr>
              <a:buFont typeface="Arial" panose="020B0604020202020204" pitchFamily="34" charset="0"/>
              <a:buChar char="•"/>
              <a:defRPr sz="1400">
                <a:solidFill>
                  <a:schemeClr val="tx1"/>
                </a:solidFill>
              </a:defRPr>
            </a:lvl3pPr>
            <a:lvl4pPr marL="522000" indent="-162000">
              <a:spcBef>
                <a:spcPts val="0"/>
              </a:spcBef>
              <a:spcAft>
                <a:spcPts val="450"/>
              </a:spcAft>
              <a:buClr>
                <a:schemeClr val="bg1"/>
              </a:buClr>
              <a:buFont typeface="Arial" panose="020B0604020202020204" pitchFamily="34" charset="0"/>
              <a:buChar char="•"/>
              <a:defRPr sz="1400">
                <a:solidFill>
                  <a:schemeClr val="tx1"/>
                </a:solidFill>
              </a:defRPr>
            </a:lvl4pPr>
            <a:lvl5pPr marL="522000" indent="-180000">
              <a:spcBef>
                <a:spcPts val="0"/>
              </a:spcBef>
              <a:spcAft>
                <a:spcPts val="450"/>
              </a:spcAft>
              <a:buClr>
                <a:schemeClr val="bg1"/>
              </a:buClr>
              <a:defRPr sz="1400">
                <a:solidFill>
                  <a:schemeClr val="tx1"/>
                </a:solidFill>
              </a:defRPr>
            </a:lvl5pPr>
            <a:lvl6pPr>
              <a:spcBef>
                <a:spcPts val="0"/>
              </a:spcBef>
              <a:spcAft>
                <a:spcPts val="450"/>
              </a:spcAft>
              <a:buClr>
                <a:schemeClr val="bg1"/>
              </a:buClr>
              <a:defRPr sz="1400">
                <a:solidFill>
                  <a:schemeClr val="tx1"/>
                </a:solidFill>
              </a:defRPr>
            </a:lvl6pPr>
          </a:lstStyle>
          <a:p>
            <a:pPr lvl="0">
              <a:lnSpc>
                <a:spcPct val="90000"/>
              </a:lnSpc>
            </a:pPr>
            <a:r>
              <a:rPr lang="de-DE" noProof="1"/>
              <a:t>Subline S1, 18pt Calibri-Bold</a:t>
            </a:r>
          </a:p>
          <a:p>
            <a:pPr lvl="1"/>
            <a:r>
              <a:rPr lang="de-DE" noProof="1"/>
              <a:t>Copy text, 14pt Calibri-Regular. </a:t>
            </a:r>
          </a:p>
          <a:p>
            <a:pPr lvl="2"/>
            <a:r>
              <a:rPr lang="de-DE" noProof="1"/>
              <a:t>Copy text, 14pt Calibri-Regular.</a:t>
            </a:r>
            <a:endParaRPr lang="de-DE" dirty="0"/>
          </a:p>
          <a:p>
            <a:pPr lvl="3"/>
            <a:r>
              <a:rPr lang="de-DE" noProof="1"/>
              <a:t>Copy text, 14pt Calibri-Regular.</a:t>
            </a:r>
            <a:endParaRPr lang="de-DE" dirty="0"/>
          </a:p>
          <a:p>
            <a:pPr lvl="4"/>
            <a:r>
              <a:rPr lang="de-DE" noProof="1"/>
              <a:t>Copy text, 14pt Calibri-Regular.</a:t>
            </a:r>
            <a:endParaRPr lang="de-DE" dirty="0"/>
          </a:p>
          <a:p>
            <a:pPr lvl="5"/>
            <a:r>
              <a:rPr lang="de-DE" noProof="1"/>
              <a:t>Copy text, 14pt Calibri-Regular.</a:t>
            </a:r>
            <a:endParaRPr lang="de-DE" dirty="0"/>
          </a:p>
        </p:txBody>
      </p:sp>
    </p:spTree>
    <p:extLst>
      <p:ext uri="{BB962C8B-B14F-4D97-AF65-F5344CB8AC3E}">
        <p14:creationId xmlns:p14="http://schemas.microsoft.com/office/powerpoint/2010/main" val="22563951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16_Thank you - full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A6B41-F1FD-4474-40FD-0DF3CFA6CD8E}"/>
              </a:ext>
            </a:extLst>
          </p:cNvPr>
          <p:cNvSpPr/>
          <p:nvPr userDrawn="1"/>
        </p:nvSpPr>
        <p:spPr>
          <a:xfrm>
            <a:off x="0" y="4587876"/>
            <a:ext cx="9144000" cy="555624"/>
          </a:xfrm>
          <a:prstGeom prst="rect">
            <a:avLst/>
          </a:prstGeom>
          <a:solidFill>
            <a:srgbClr val="007656"/>
          </a:solidFill>
        </p:spPr>
        <p:txBody>
          <a:bodyPr wrap="square" lIns="0" rtlCol="0" anchor="ctr">
            <a:noAutofit/>
          </a:bodyPr>
          <a:lstStyle/>
          <a:p>
            <a:pPr algn="l">
              <a:lnSpc>
                <a:spcPct val="90000"/>
              </a:lnSpc>
            </a:pPr>
            <a:endParaRPr lang="en-DE" sz="2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D91A64-DCD1-1051-0AF0-F06A3B7DB208}"/>
              </a:ext>
            </a:extLst>
          </p:cNvPr>
          <p:cNvPicPr>
            <a:picLocks noChangeAspect="1"/>
          </p:cNvPicPr>
          <p:nvPr userDrawn="1"/>
        </p:nvPicPr>
        <p:blipFill>
          <a:blip r:embed="rId2"/>
          <a:stretch>
            <a:fillRect/>
          </a:stretch>
        </p:blipFill>
        <p:spPr>
          <a:xfrm>
            <a:off x="179388" y="4727321"/>
            <a:ext cx="1127795" cy="229271"/>
          </a:xfrm>
          <a:prstGeom prst="rect">
            <a:avLst/>
          </a:prstGeom>
        </p:spPr>
      </p:pic>
      <p:pic>
        <p:nvPicPr>
          <p:cNvPr id="8" name="Picture 7">
            <a:extLst>
              <a:ext uri="{FF2B5EF4-FFF2-40B4-BE49-F238E27FC236}">
                <a16:creationId xmlns:a16="http://schemas.microsoft.com/office/drawing/2014/main" id="{F872257D-0E2E-619F-9095-438C04589486}"/>
              </a:ext>
            </a:extLst>
          </p:cNvPr>
          <p:cNvPicPr>
            <a:picLocks noChangeAspect="1"/>
          </p:cNvPicPr>
          <p:nvPr userDrawn="1"/>
        </p:nvPicPr>
        <p:blipFill>
          <a:blip r:embed="rId3"/>
          <a:stretch>
            <a:fillRect/>
          </a:stretch>
        </p:blipFill>
        <p:spPr>
          <a:xfrm>
            <a:off x="7595952" y="4731944"/>
            <a:ext cx="1368152" cy="216293"/>
          </a:xfrm>
          <a:prstGeom prst="rect">
            <a:avLst/>
          </a:prstGeom>
        </p:spPr>
      </p:pic>
    </p:spTree>
    <p:extLst>
      <p:ext uri="{BB962C8B-B14F-4D97-AF65-F5344CB8AC3E}">
        <p14:creationId xmlns:p14="http://schemas.microsoft.com/office/powerpoint/2010/main" val="24715131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C386A38-F890-42FE-9BF1-CF335DF3FAC0}"/>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712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088BE8F-7C15-4A6F-B371-9AB6282C624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042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659800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1410B2F9-87B7-470D-A692-0C2BF8DFCCC1}"/>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pic>
        <p:nvPicPr>
          <p:cNvPr id="11" name="Picture 2">
            <a:extLst>
              <a:ext uri="{FF2B5EF4-FFF2-40B4-BE49-F238E27FC236}">
                <a16:creationId xmlns:a16="http://schemas.microsoft.com/office/drawing/2014/main" id="{B3CD0B95-A4D6-402B-9020-E727FA2E2294}"/>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68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6327706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41450391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Tree>
    <p:extLst>
      <p:ext uri="{BB962C8B-B14F-4D97-AF65-F5344CB8AC3E}">
        <p14:creationId xmlns:p14="http://schemas.microsoft.com/office/powerpoint/2010/main" val="24407415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1169679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115664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3714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931476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162399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708808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35077051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6018904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mod="1">
    <p:ext uri="{DCECCB84-F9BA-43D5-87BE-67443E8EF086}">
      <p15:sldGuideLst xmlns:p15="http://schemas.microsoft.com/office/powerpoint/2012/main">
        <p15:guide id="1" orient="horz" pos="305" userDrawn="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3993500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30686782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5280675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2480684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8935438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4861880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3251853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31205442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Tree>
    <p:extLst>
      <p:ext uri="{BB962C8B-B14F-4D97-AF65-F5344CB8AC3E}">
        <p14:creationId xmlns:p14="http://schemas.microsoft.com/office/powerpoint/2010/main" val="38938659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00089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22196791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42778493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4992562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36794463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094567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158245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1529771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25426528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171917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169152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9680848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5224176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33437480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29389204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13878412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1480519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3581628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8932818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8544588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2951152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smtClean="0"/>
              <a:pPr/>
              <a:t>‹Nr.›</a:t>
            </a:fld>
            <a:endParaRPr lang="de-DE" dirty="0"/>
          </a:p>
        </p:txBody>
      </p:sp>
    </p:spTree>
    <p:extLst>
      <p:ext uri="{BB962C8B-B14F-4D97-AF65-F5344CB8AC3E}">
        <p14:creationId xmlns:p14="http://schemas.microsoft.com/office/powerpoint/2010/main" val="29403474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2943386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
        <p:nvSpPr>
          <p:cNvPr id="9" name="Rechteck 8">
            <a:extLst>
              <a:ext uri="{FF2B5EF4-FFF2-40B4-BE49-F238E27FC236}">
                <a16:creationId xmlns:a16="http://schemas.microsoft.com/office/drawing/2014/main" id="{2B4654A0-B7D3-4F8D-9344-796830748329}"/>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7009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err="1">
                <a:solidFill>
                  <a:schemeClr val="bg1"/>
                </a:solidFill>
                <a:latin typeface="+mj-lt"/>
                <a:ea typeface="+mn-ea"/>
                <a:cs typeface="Calibri Light" panose="020F0302020204030204" pitchFamily="34" charset="0"/>
              </a:rPr>
              <a:t>Rike Stähler</a:t>
            </a:r>
            <a:endParaRPr lang="de-DE" sz="1000" b="0" i="0" kern="1200" dirty="0">
              <a:solidFill>
                <a:schemeClr val="bg1"/>
              </a:solidFill>
              <a:latin typeface="+mj-lt"/>
              <a:ea typeface="+mn-ea"/>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
        <p:nvSpPr>
          <p:cNvPr id="7" name="Textfeld 6">
            <a:extLst>
              <a:ext uri="{FF2B5EF4-FFF2-40B4-BE49-F238E27FC236}">
                <a16:creationId xmlns:a16="http://schemas.microsoft.com/office/drawing/2014/main" id="{4542ECB3-E245-45E8-9907-0CDBD239A6F7}"/>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8" name="Textfeld 7">
            <a:extLst>
              <a:ext uri="{FF2B5EF4-FFF2-40B4-BE49-F238E27FC236}">
                <a16:creationId xmlns:a16="http://schemas.microsoft.com/office/drawing/2014/main" id="{24C2220A-4E80-4664-8ECB-AF7EE0CAFE77}"/>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9" name="Textfeld 8">
            <a:extLst>
              <a:ext uri="{FF2B5EF4-FFF2-40B4-BE49-F238E27FC236}">
                <a16:creationId xmlns:a16="http://schemas.microsoft.com/office/drawing/2014/main" id="{6F22F844-6BEA-45F2-A479-1C61AFD13952}"/>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err="1">
                <a:solidFill>
                  <a:schemeClr val="bg1"/>
                </a:solidFill>
                <a:latin typeface="+mj-lt"/>
                <a:ea typeface="+mn-ea"/>
                <a:cs typeface="Calibri Light" panose="020F0302020204030204" pitchFamily="34" charset="0"/>
              </a:rPr>
              <a:t>Rike Stähler</a:t>
            </a:r>
            <a:endParaRPr lang="de-DE" sz="1000" b="0" i="0" kern="1200" dirty="0">
              <a:solidFill>
                <a:schemeClr val="bg1"/>
              </a:solidFill>
              <a:latin typeface="+mj-lt"/>
              <a:ea typeface="+mn-ea"/>
              <a:cs typeface="Calibri Light" panose="020F0302020204030204" pitchFamily="34" charset="0"/>
            </a:endParaRPr>
          </a:p>
        </p:txBody>
      </p:sp>
      <p:pic>
        <p:nvPicPr>
          <p:cNvPr id="10" name="Bildplatzhalter 17">
            <a:extLst>
              <a:ext uri="{FF2B5EF4-FFF2-40B4-BE49-F238E27FC236}">
                <a16:creationId xmlns:a16="http://schemas.microsoft.com/office/drawing/2014/main" id="{5C376DE7-3899-4C67-B59F-129FBE169D5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bwMode="gray">
          <a:xfrm>
            <a:off x="1359269" y="2843592"/>
            <a:ext cx="944183" cy="947382"/>
          </a:xfrm>
          <a:prstGeom prst="ellipse">
            <a:avLst/>
          </a:prstGeom>
        </p:spPr>
      </p:pic>
    </p:spTree>
    <p:extLst>
      <p:ext uri="{BB962C8B-B14F-4D97-AF65-F5344CB8AC3E}">
        <p14:creationId xmlns:p14="http://schemas.microsoft.com/office/powerpoint/2010/main" val="14931772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036002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8689567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0AA61630-D404-47AE-95FB-7B2E546530D0}"/>
              </a:ext>
            </a:extLst>
          </p:cNvPr>
          <p:cNvGrpSpPr/>
          <p:nvPr userDrawn="1"/>
        </p:nvGrpSpPr>
        <p:grpSpPr>
          <a:xfrm>
            <a:off x="4738001" y="1762862"/>
            <a:ext cx="3578415" cy="2825013"/>
            <a:chOff x="3749675" y="1406046"/>
            <a:chExt cx="3988274" cy="2825013"/>
          </a:xfrm>
        </p:grpSpPr>
        <p:sp>
          <p:nvSpPr>
            <p:cNvPr id="8" name="Textfeld 7">
              <a:extLst>
                <a:ext uri="{FF2B5EF4-FFF2-40B4-BE49-F238E27FC236}">
                  <a16:creationId xmlns:a16="http://schemas.microsoft.com/office/drawing/2014/main" id="{21C63FAD-049C-43BA-935D-D082068FA180}"/>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0" name="Textfeld 9">
              <a:extLst>
                <a:ext uri="{FF2B5EF4-FFF2-40B4-BE49-F238E27FC236}">
                  <a16:creationId xmlns:a16="http://schemas.microsoft.com/office/drawing/2014/main" id="{C9E2B51A-6AF7-4781-ACAF-2955F61E1A35}"/>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12" name="Picture 2">
            <a:extLst>
              <a:ext uri="{FF2B5EF4-FFF2-40B4-BE49-F238E27FC236}">
                <a16:creationId xmlns:a16="http://schemas.microsoft.com/office/drawing/2014/main" id="{F4D9A096-283A-4BDF-B12D-5675991D86D4}"/>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933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a:extLst>
              <a:ext uri="{FF2B5EF4-FFF2-40B4-BE49-F238E27FC236}">
                <a16:creationId xmlns:a16="http://schemas.microsoft.com/office/drawing/2014/main" id="{F299F884-491D-4CEC-B07A-9E50DF648A73}"/>
              </a:ext>
            </a:extLst>
          </p:cNvPr>
          <p:cNvGrpSpPr/>
          <p:nvPr userDrawn="1"/>
        </p:nvGrpSpPr>
        <p:grpSpPr>
          <a:xfrm>
            <a:off x="4738001" y="1762862"/>
            <a:ext cx="3578415" cy="2825013"/>
            <a:chOff x="3749675" y="1406046"/>
            <a:chExt cx="3988274" cy="2825013"/>
          </a:xfrm>
        </p:grpSpPr>
        <p:sp>
          <p:nvSpPr>
            <p:cNvPr id="7" name="Textfeld 6">
              <a:extLst>
                <a:ext uri="{FF2B5EF4-FFF2-40B4-BE49-F238E27FC236}">
                  <a16:creationId xmlns:a16="http://schemas.microsoft.com/office/drawing/2014/main" id="{86A48060-EC50-40DC-8ED3-C40779B49B23}"/>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0" name="Textfeld 9">
              <a:extLst>
                <a:ext uri="{FF2B5EF4-FFF2-40B4-BE49-F238E27FC236}">
                  <a16:creationId xmlns:a16="http://schemas.microsoft.com/office/drawing/2014/main" id="{F060278B-FCDE-4656-BFD5-A1ACDC88D6C4}"/>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12" name="Picture 2">
            <a:extLst>
              <a:ext uri="{FF2B5EF4-FFF2-40B4-BE49-F238E27FC236}">
                <a16:creationId xmlns:a16="http://schemas.microsoft.com/office/drawing/2014/main" id="{3C3AA7B6-80C1-4BF2-BDBD-F8827DA1BA6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133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smtClean="0"/>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
        <p:nvSpPr>
          <p:cNvPr id="5" name="Rechteck 4">
            <a:extLst>
              <a:ext uri="{FF2B5EF4-FFF2-40B4-BE49-F238E27FC236}">
                <a16:creationId xmlns:a16="http://schemas.microsoft.com/office/drawing/2014/main" id="{F45C9631-951F-4EB1-86E8-586EFE9AC3A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Tree>
    <p:extLst>
      <p:ext uri="{BB962C8B-B14F-4D97-AF65-F5344CB8AC3E}">
        <p14:creationId xmlns:p14="http://schemas.microsoft.com/office/powerpoint/2010/main" val="4886477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238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3499923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2382218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365611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28446785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056338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14174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538373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2519760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13353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40218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5694141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3674173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0359421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0335850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94031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err="1">
                <a:solidFill>
                  <a:schemeClr val="bg1"/>
                </a:solidFill>
                <a:latin typeface="+mj-lt"/>
                <a:ea typeface="+mn-ea"/>
                <a:cs typeface="Calibri Light" panose="020F0302020204030204" pitchFamily="34" charset="0"/>
              </a:rPr>
              <a:t>Rike Stähler</a:t>
            </a:r>
            <a:endParaRPr lang="de-DE" sz="1000" b="0" i="0" kern="1200" dirty="0">
              <a:solidFill>
                <a:schemeClr val="bg1"/>
              </a:solidFill>
              <a:latin typeface="+mj-lt"/>
              <a:ea typeface="+mn-ea"/>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gray">
          <a:xfrm>
            <a:off x="1359269" y="2843592"/>
            <a:ext cx="944183" cy="947382"/>
          </a:xfrm>
          <a:prstGeom prst="ellipse">
            <a:avLst/>
          </a:prstGeom>
        </p:spPr>
      </p:pic>
    </p:spTree>
    <p:extLst>
      <p:ext uri="{BB962C8B-B14F-4D97-AF65-F5344CB8AC3E}">
        <p14:creationId xmlns:p14="http://schemas.microsoft.com/office/powerpoint/2010/main" val="18439017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1712979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5967445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81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7428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2357796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2359964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568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887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318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23906368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2192042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25791806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2639898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432060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986929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180479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1182037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24683439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7299469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11321903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5289225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65298731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265707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4809919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1779947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800148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3458601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333711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3798372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572735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31103413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84613376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469579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17677788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1139407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5043371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9124496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7383124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715180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2600255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9134768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9641638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802616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525244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0076666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8500341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7101958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370422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4844123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76796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93520549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4160354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713661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defTabSz="685800">
              <a:spcBef>
                <a:spcPts val="0"/>
              </a:spcBef>
              <a:buFont typeface="Arial" panose="020B0604020202020204" pitchFamily="34" charset="0"/>
              <a:buNone/>
              <a:defRPr/>
            </a:pPr>
            <a:r>
              <a:rPr lang="de-DE" sz="1050" dirty="0" err="1">
                <a:solidFill>
                  <a:srgbClr val="FFFFFF"/>
                </a:solidFill>
                <a:latin typeface="Calibri Light" panose="020F0302020204030204" pitchFamily="34" charset="0"/>
                <a:cs typeface="Calibri Light" panose="020F0302020204030204" pitchFamily="34" charset="0"/>
              </a:rPr>
              <a:t>Für weitere Informationen kontaktieren Sie bitte</a:t>
            </a:r>
            <a:endParaRPr lang="de-DE" sz="1050" dirty="0">
              <a:solidFill>
                <a:srgbClr val="FFFFFF"/>
              </a:solidFill>
              <a:latin typeface="Calibri Light" panose="020F0302020204030204" pitchFamily="34" charset="0"/>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0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00" noProof="1">
                <a:solidFill>
                  <a:srgbClr val="FFFFFF"/>
                </a:solidFill>
                <a:latin typeface="Calibri Light" panose="020F0302020204030204" pitchFamily="34" charset="0"/>
                <a:cs typeface="Calibri Light" panose="020F0302020204030204" pitchFamily="34" charset="0"/>
              </a:rPr>
              <a:t> </a:t>
            </a:r>
          </a:p>
          <a:p>
            <a:r>
              <a:rPr lang="de-DE" sz="100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00" noProof="1">
                <a:solidFill>
                  <a:srgbClr val="FFFFFF"/>
                </a:solidFill>
                <a:latin typeface="Calibri Light" panose="020F0302020204030204" pitchFamily="34" charset="0"/>
                <a:cs typeface="Calibri Light" panose="020F0302020204030204" pitchFamily="34" charset="0"/>
              </a:rPr>
              <a:t>Telefon: +49 (30) 39801-1024</a:t>
            </a:r>
          </a:p>
          <a:p>
            <a:r>
              <a:rPr lang="de-DE" sz="1000" noProof="1">
                <a:solidFill>
                  <a:srgbClr val="FFFFFF"/>
                </a:solidFill>
                <a:latin typeface="Calibri Light" panose="020F0302020204030204" pitchFamily="34" charset="0"/>
                <a:cs typeface="Calibri Light" panose="020F0302020204030204" pitchFamily="34" charset="0"/>
              </a:rPr>
              <a:t>Telefax: +49 (30) 39801-3021</a:t>
            </a:r>
          </a:p>
          <a:p>
            <a:r>
              <a:rPr lang="de-DE" sz="1000" noProof="1">
                <a:solidFill>
                  <a:srgbClr val="FFFFFF"/>
                </a:solidFill>
                <a:latin typeface="Calibri Light" panose="020F0302020204030204" pitchFamily="34" charset="0"/>
                <a:cs typeface="Calibri Light" panose="020F0302020204030204" pitchFamily="34" charset="0"/>
              </a:rPr>
              <a:t>E-Mail: r.staehler@dkgev.de</a:t>
            </a:r>
          </a:p>
          <a:p>
            <a:r>
              <a:rPr lang="de-DE" sz="1000" noProof="1">
                <a:solidFill>
                  <a:srgbClr val="FFFFFF"/>
                </a:solidFill>
                <a:latin typeface="Calibri Light" panose="020F0302020204030204" pitchFamily="34" charset="0"/>
                <a:cs typeface="Calibri Light" panose="020F0302020204030204" pitchFamily="34" charset="0"/>
              </a:rPr>
              <a:t>Website: </a:t>
            </a:r>
            <a:r>
              <a:rPr lang="de-DE" sz="1000" noProof="1">
                <a:solidFill>
                  <a:srgbClr val="FFFFFF"/>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noProof="1">
              <a:solidFill>
                <a:srgbClr val="FFFFFF"/>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defTabSz="685800">
              <a:lnSpc>
                <a:spcPct val="90000"/>
              </a:lnSpc>
              <a:spcBef>
                <a:spcPts val="0"/>
              </a:spcBef>
              <a:buFont typeface="Arial" panose="020B0604020202020204" pitchFamily="34" charset="0"/>
              <a:buNone/>
            </a:pPr>
            <a:r>
              <a:rPr lang="de-DE" sz="1000" dirty="0" err="1">
                <a:solidFill>
                  <a:srgbClr val="FFFFFF"/>
                </a:solidFill>
                <a:latin typeface="Gotham-Bold"/>
                <a:cs typeface="Calibri Light" panose="020F0302020204030204" pitchFamily="34" charset="0"/>
              </a:rPr>
              <a:t>Rike Stähler</a:t>
            </a:r>
            <a:endParaRPr lang="de-DE" sz="1000" dirty="0">
              <a:solidFill>
                <a:srgbClr val="FFFFFF"/>
              </a:solidFill>
              <a:latin typeface="Gotham-Bold"/>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Tree>
    <p:extLst>
      <p:ext uri="{BB962C8B-B14F-4D97-AF65-F5344CB8AC3E}">
        <p14:creationId xmlns:p14="http://schemas.microsoft.com/office/powerpoint/2010/main" val="6408223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13869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9129590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000000"/>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Deutsche Krankenhausgesellschaft e.V. </a:t>
              </a:r>
            </a:p>
            <a:p>
              <a:r>
                <a:rPr lang="de-DE" sz="1050" noProof="1">
                  <a:solidFill>
                    <a:srgbClr val="000000"/>
                  </a:solidFill>
                  <a:latin typeface="Calibri Light" panose="020F0302020204030204" pitchFamily="34" charset="0"/>
                  <a:cs typeface="Calibri Light" panose="020F0302020204030204" pitchFamily="34" charset="0"/>
                </a:rPr>
                <a:t>Presse- und Öffentlichkeitsarbeit </a:t>
              </a:r>
            </a:p>
            <a:p>
              <a:r>
                <a:rPr lang="de-DE" sz="1050" noProof="1">
                  <a:solidFill>
                    <a:srgbClr val="000000"/>
                  </a:solidFill>
                  <a:latin typeface="Calibri Light" panose="020F0302020204030204" pitchFamily="34" charset="0"/>
                  <a:cs typeface="Calibri Light" panose="020F0302020204030204" pitchFamily="34" charset="0"/>
                </a:rPr>
                <a:t> </a:t>
              </a:r>
            </a:p>
            <a:p>
              <a:r>
                <a:rPr lang="de-DE" sz="1050" noProof="1">
                  <a:solidFill>
                    <a:srgbClr val="000000"/>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000000"/>
                  </a:solidFill>
                  <a:latin typeface="Calibri Light" panose="020F0302020204030204" pitchFamily="34" charset="0"/>
                  <a:cs typeface="Calibri Light" panose="020F0302020204030204" pitchFamily="34" charset="0"/>
                </a:rPr>
                <a:t>Telefon: +49 (30) 39801-1024</a:t>
              </a:r>
            </a:p>
            <a:p>
              <a:r>
                <a:rPr lang="de-DE" sz="1050" noProof="1">
                  <a:solidFill>
                    <a:srgbClr val="000000"/>
                  </a:solidFill>
                  <a:latin typeface="Calibri Light" panose="020F0302020204030204" pitchFamily="34" charset="0"/>
                  <a:cs typeface="Calibri Light" panose="020F0302020204030204" pitchFamily="34" charset="0"/>
                </a:rPr>
                <a:t>Telefax: +49 (30) 39801-3021</a:t>
              </a:r>
            </a:p>
            <a:p>
              <a:r>
                <a:rPr lang="de-DE" sz="1050" noProof="1">
                  <a:solidFill>
                    <a:srgbClr val="000000"/>
                  </a:solidFill>
                  <a:latin typeface="Calibri Light" panose="020F0302020204030204" pitchFamily="34" charset="0"/>
                  <a:cs typeface="Calibri Light" panose="020F0302020204030204" pitchFamily="34" charset="0"/>
                </a:rPr>
                <a:t>E-Mail: r.staehler@dkgev.de</a:t>
              </a:r>
            </a:p>
            <a:p>
              <a:r>
                <a:rPr lang="de-DE" sz="1050" noProof="1">
                  <a:solidFill>
                    <a:srgbClr val="000000"/>
                  </a:solidFill>
                  <a:latin typeface="Calibri Light" panose="020F0302020204030204" pitchFamily="34" charset="0"/>
                  <a:cs typeface="Calibri Light" panose="020F0302020204030204" pitchFamily="34" charset="0"/>
                </a:rPr>
                <a:t>Website: www.dkgev.de</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007858"/>
                  </a:solidFill>
                  <a:latin typeface="Gotham-Bold"/>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267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FFFFFF"/>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5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50" noProof="1">
                  <a:solidFill>
                    <a:srgbClr val="FFFFFF"/>
                  </a:solidFill>
                  <a:latin typeface="Calibri Light" panose="020F0302020204030204" pitchFamily="34" charset="0"/>
                  <a:cs typeface="Calibri Light" panose="020F0302020204030204" pitchFamily="34" charset="0"/>
                </a:rPr>
                <a:t> </a:t>
              </a:r>
            </a:p>
            <a:p>
              <a:r>
                <a:rPr lang="de-DE" sz="105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FFFFFF"/>
                  </a:solidFill>
                  <a:latin typeface="Calibri Light" panose="020F0302020204030204" pitchFamily="34" charset="0"/>
                  <a:cs typeface="Calibri Light" panose="020F0302020204030204" pitchFamily="34" charset="0"/>
                </a:rPr>
                <a:t>Telefon: +49 (30) 39801-1024</a:t>
              </a:r>
            </a:p>
            <a:p>
              <a:r>
                <a:rPr lang="de-DE" sz="1050" noProof="1">
                  <a:solidFill>
                    <a:srgbClr val="FFFFFF"/>
                  </a:solidFill>
                  <a:latin typeface="Calibri Light" panose="020F0302020204030204" pitchFamily="34" charset="0"/>
                  <a:cs typeface="Calibri Light" panose="020F0302020204030204" pitchFamily="34" charset="0"/>
                </a:rPr>
                <a:t>Telefax: +49 (30) 39801-3021</a:t>
              </a:r>
            </a:p>
            <a:p>
              <a:r>
                <a:rPr lang="de-DE" sz="1050" noProof="1">
                  <a:solidFill>
                    <a:srgbClr val="FFFFFF"/>
                  </a:solidFill>
                  <a:latin typeface="Calibri Light" panose="020F0302020204030204" pitchFamily="34" charset="0"/>
                  <a:cs typeface="Calibri Light" panose="020F0302020204030204" pitchFamily="34" charset="0"/>
                </a:rPr>
                <a:t>E-Mail: r.staehler@dkgev.de</a:t>
              </a:r>
            </a:p>
            <a:p>
              <a:r>
                <a:rPr lang="de-DE" sz="1050" noProof="1">
                  <a:solidFill>
                    <a:srgbClr val="FFFFFF"/>
                  </a:solidFill>
                  <a:latin typeface="Calibri Light" panose="020F0302020204030204" pitchFamily="34" charset="0"/>
                  <a:cs typeface="Calibri Light" panose="020F0302020204030204" pitchFamily="34" charset="0"/>
                </a:rPr>
                <a:t>Website: www.dkgev.de</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FFFFFF"/>
                  </a:solidFill>
                  <a:latin typeface="Gotham-Bold"/>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696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23510806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133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image" Target="../media/image8.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image" Target="../media/image7.png"/><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theme" Target="../theme/theme3.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52" Type="http://schemas.openxmlformats.org/officeDocument/2006/relationships/image" Target="../media/image2.emf"/><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51" Type="http://schemas.openxmlformats.org/officeDocument/2006/relationships/image" Target="../media/image1.png"/><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theme" Target="../theme/theme4.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image" Target="../media/image8.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8" Type="http://schemas.openxmlformats.org/officeDocument/2006/relationships/slideLayout" Target="../slideLayouts/slideLayout155.xml"/><Relationship Id="rId51" Type="http://schemas.openxmlformats.org/officeDocument/2006/relationships/image" Target="../media/image7.png"/><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9" Type="http://schemas.openxmlformats.org/officeDocument/2006/relationships/slideLayout" Target="../slideLayouts/slideLayout235.xml"/><Relationship Id="rId21" Type="http://schemas.openxmlformats.org/officeDocument/2006/relationships/slideLayout" Target="../slideLayouts/slideLayout217.xml"/><Relationship Id="rId34" Type="http://schemas.openxmlformats.org/officeDocument/2006/relationships/slideLayout" Target="../slideLayouts/slideLayout230.xml"/><Relationship Id="rId42" Type="http://schemas.openxmlformats.org/officeDocument/2006/relationships/slideLayout" Target="../slideLayouts/slideLayout238.xml"/><Relationship Id="rId47" Type="http://schemas.openxmlformats.org/officeDocument/2006/relationships/slideLayout" Target="../slideLayouts/slideLayout243.xml"/><Relationship Id="rId50" Type="http://schemas.openxmlformats.org/officeDocument/2006/relationships/slideLayout" Target="../slideLayouts/slideLayout246.xml"/><Relationship Id="rId7" Type="http://schemas.openxmlformats.org/officeDocument/2006/relationships/slideLayout" Target="../slideLayouts/slideLayout20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9" Type="http://schemas.openxmlformats.org/officeDocument/2006/relationships/slideLayout" Target="../slideLayouts/slideLayout225.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slideLayout" Target="../slideLayouts/slideLayout228.xml"/><Relationship Id="rId37" Type="http://schemas.openxmlformats.org/officeDocument/2006/relationships/slideLayout" Target="../slideLayouts/slideLayout233.xml"/><Relationship Id="rId40" Type="http://schemas.openxmlformats.org/officeDocument/2006/relationships/slideLayout" Target="../slideLayouts/slideLayout236.xml"/><Relationship Id="rId45" Type="http://schemas.openxmlformats.org/officeDocument/2006/relationships/slideLayout" Target="../slideLayouts/slideLayout241.xml"/><Relationship Id="rId53" Type="http://schemas.openxmlformats.org/officeDocument/2006/relationships/image" Target="../media/image7.png"/><Relationship Id="rId5" Type="http://schemas.openxmlformats.org/officeDocument/2006/relationships/slideLayout" Target="../slideLayouts/slideLayout201.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4" Type="http://schemas.openxmlformats.org/officeDocument/2006/relationships/slideLayout" Target="../slideLayouts/slideLayout240.xml"/><Relationship Id="rId52" Type="http://schemas.openxmlformats.org/officeDocument/2006/relationships/theme" Target="../theme/theme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35" Type="http://schemas.openxmlformats.org/officeDocument/2006/relationships/slideLayout" Target="../slideLayouts/slideLayout231.xml"/><Relationship Id="rId43" Type="http://schemas.openxmlformats.org/officeDocument/2006/relationships/slideLayout" Target="../slideLayouts/slideLayout239.xml"/><Relationship Id="rId48" Type="http://schemas.openxmlformats.org/officeDocument/2006/relationships/slideLayout" Target="../slideLayouts/slideLayout244.xml"/><Relationship Id="rId8" Type="http://schemas.openxmlformats.org/officeDocument/2006/relationships/slideLayout" Target="../slideLayouts/slideLayout204.xml"/><Relationship Id="rId51" Type="http://schemas.openxmlformats.org/officeDocument/2006/relationships/slideLayout" Target="../slideLayouts/slideLayout247.xml"/><Relationship Id="rId3" Type="http://schemas.openxmlformats.org/officeDocument/2006/relationships/slideLayout" Target="../slideLayouts/slideLayout199.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slideLayout" Target="../slideLayouts/slideLayout229.xml"/><Relationship Id="rId38" Type="http://schemas.openxmlformats.org/officeDocument/2006/relationships/slideLayout" Target="../slideLayouts/slideLayout234.xml"/><Relationship Id="rId46" Type="http://schemas.openxmlformats.org/officeDocument/2006/relationships/slideLayout" Target="../slideLayouts/slideLayout242.xml"/><Relationship Id="rId20" Type="http://schemas.openxmlformats.org/officeDocument/2006/relationships/slideLayout" Target="../slideLayouts/slideLayout216.xml"/><Relationship Id="rId41" Type="http://schemas.openxmlformats.org/officeDocument/2006/relationships/slideLayout" Target="../slideLayouts/slideLayout237.xml"/><Relationship Id="rId54" Type="http://schemas.openxmlformats.org/officeDocument/2006/relationships/image" Target="../media/image8.pn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36" Type="http://schemas.openxmlformats.org/officeDocument/2006/relationships/slideLayout" Target="../slideLayouts/slideLayout232.xml"/><Relationship Id="rId49" Type="http://schemas.openxmlformats.org/officeDocument/2006/relationships/slideLayout" Target="../slideLayouts/slideLayout24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9" Type="http://schemas.openxmlformats.org/officeDocument/2006/relationships/slideLayout" Target="../slideLayouts/slideLayout286.xml"/><Relationship Id="rId21" Type="http://schemas.openxmlformats.org/officeDocument/2006/relationships/slideLayout" Target="../slideLayouts/slideLayout268.xml"/><Relationship Id="rId34" Type="http://schemas.openxmlformats.org/officeDocument/2006/relationships/slideLayout" Target="../slideLayouts/slideLayout281.xml"/><Relationship Id="rId42" Type="http://schemas.openxmlformats.org/officeDocument/2006/relationships/slideLayout" Target="../slideLayouts/slideLayout289.xml"/><Relationship Id="rId47" Type="http://schemas.openxmlformats.org/officeDocument/2006/relationships/slideLayout" Target="../slideLayouts/slideLayout294.xml"/><Relationship Id="rId50" Type="http://schemas.openxmlformats.org/officeDocument/2006/relationships/theme" Target="../theme/theme6.xml"/><Relationship Id="rId7" Type="http://schemas.openxmlformats.org/officeDocument/2006/relationships/slideLayout" Target="../slideLayouts/slideLayout25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9" Type="http://schemas.openxmlformats.org/officeDocument/2006/relationships/slideLayout" Target="../slideLayouts/slideLayout276.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slideLayout" Target="../slideLayouts/slideLayout279.xml"/><Relationship Id="rId37" Type="http://schemas.openxmlformats.org/officeDocument/2006/relationships/slideLayout" Target="../slideLayouts/slideLayout284.xml"/><Relationship Id="rId40" Type="http://schemas.openxmlformats.org/officeDocument/2006/relationships/slideLayout" Target="../slideLayouts/slideLayout287.xml"/><Relationship Id="rId45" Type="http://schemas.openxmlformats.org/officeDocument/2006/relationships/slideLayout" Target="../slideLayouts/slideLayout292.xml"/><Relationship Id="rId53" Type="http://schemas.openxmlformats.org/officeDocument/2006/relationships/image" Target="../media/image1.png"/><Relationship Id="rId5" Type="http://schemas.openxmlformats.org/officeDocument/2006/relationships/slideLayout" Target="../slideLayouts/slideLayout252.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31" Type="http://schemas.openxmlformats.org/officeDocument/2006/relationships/slideLayout" Target="../slideLayouts/slideLayout278.xml"/><Relationship Id="rId44" Type="http://schemas.openxmlformats.org/officeDocument/2006/relationships/slideLayout" Target="../slideLayouts/slideLayout291.xml"/><Relationship Id="rId52" Type="http://schemas.openxmlformats.org/officeDocument/2006/relationships/image" Target="../media/image8.png"/><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 Id="rId35" Type="http://schemas.openxmlformats.org/officeDocument/2006/relationships/slideLayout" Target="../slideLayouts/slideLayout282.xml"/><Relationship Id="rId43" Type="http://schemas.openxmlformats.org/officeDocument/2006/relationships/slideLayout" Target="../slideLayouts/slideLayout290.xml"/><Relationship Id="rId48" Type="http://schemas.openxmlformats.org/officeDocument/2006/relationships/slideLayout" Target="../slideLayouts/slideLayout295.xml"/><Relationship Id="rId8" Type="http://schemas.openxmlformats.org/officeDocument/2006/relationships/slideLayout" Target="../slideLayouts/slideLayout255.xml"/><Relationship Id="rId51" Type="http://schemas.openxmlformats.org/officeDocument/2006/relationships/image" Target="../media/image7.png"/><Relationship Id="rId3" Type="http://schemas.openxmlformats.org/officeDocument/2006/relationships/slideLayout" Target="../slideLayouts/slideLayout250.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slideLayout" Target="../slideLayouts/slideLayout280.xml"/><Relationship Id="rId38" Type="http://schemas.openxmlformats.org/officeDocument/2006/relationships/slideLayout" Target="../slideLayouts/slideLayout285.xml"/><Relationship Id="rId46" Type="http://schemas.openxmlformats.org/officeDocument/2006/relationships/slideLayout" Target="../slideLayouts/slideLayout293.xml"/><Relationship Id="rId20" Type="http://schemas.openxmlformats.org/officeDocument/2006/relationships/slideLayout" Target="../slideLayouts/slideLayout267.xml"/><Relationship Id="rId41" Type="http://schemas.openxmlformats.org/officeDocument/2006/relationships/slideLayout" Target="../slideLayouts/slideLayout288.xml"/><Relationship Id="rId54" Type="http://schemas.openxmlformats.org/officeDocument/2006/relationships/image" Target="../media/image2.emf"/><Relationship Id="rId1" Type="http://schemas.openxmlformats.org/officeDocument/2006/relationships/slideLayout" Target="../slideLayouts/slideLayout248.xml"/><Relationship Id="rId6" Type="http://schemas.openxmlformats.org/officeDocument/2006/relationships/slideLayout" Target="../slideLayouts/slideLayout253.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36" Type="http://schemas.openxmlformats.org/officeDocument/2006/relationships/slideLayout" Target="../slideLayouts/slideLayout283.xml"/><Relationship Id="rId49" Type="http://schemas.openxmlformats.org/officeDocument/2006/relationships/slideLayout" Target="../slideLayouts/slideLayout2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a:p>
        </p:txBody>
      </p:sp>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1" cstate="hqprint">
              <a:extLst>
                <a:ext uri="{28A0092B-C50C-407E-A947-70E740481C1C}">
                  <a14:useLocalDpi xmlns:a14="http://schemas.microsoft.com/office/drawing/2010/main"/>
                </a:ext>
              </a:extLst>
            </a:blip>
            <a:srcRect/>
            <a:stretch/>
          </p:blipFill>
          <p:spPr>
            <a:xfrm>
              <a:off x="1703143" y="4821574"/>
              <a:ext cx="248058" cy="115094"/>
            </a:xfrm>
            <a:prstGeom prst="rect">
              <a:avLst/>
            </a:prstGeom>
          </p:spPr>
        </p:pic>
      </p:grpSp>
      <p:pic>
        <p:nvPicPr>
          <p:cNvPr id="12" name="Grafik 11">
            <a:extLst>
              <a:ext uri="{FF2B5EF4-FFF2-40B4-BE49-F238E27FC236}">
                <a16:creationId xmlns:a16="http://schemas.microsoft.com/office/drawing/2014/main" id="{C779804B-D842-EA46-8EB2-9741AD170811}"/>
              </a:ext>
            </a:extLst>
          </p:cNvPr>
          <p:cNvPicPr>
            <a:picLocks noChangeAspect="1"/>
          </p:cNvPicPr>
          <p:nvPr userDrawn="1"/>
        </p:nvPicPr>
        <p:blipFill>
          <a:blip r:embed="rId52" cstate="hqprint">
            <a:extLst>
              <a:ext uri="{28A0092B-C50C-407E-A947-70E740481C1C}">
                <a14:useLocalDpi xmlns:a14="http://schemas.microsoft.com/office/drawing/2010/main"/>
              </a:ext>
            </a:extLst>
          </a:blip>
          <a:stretch>
            <a:fillRect/>
          </a:stretch>
        </p:blipFill>
        <p:spPr>
          <a:xfrm>
            <a:off x="8564458" y="195263"/>
            <a:ext cx="399646" cy="144239"/>
          </a:xfrm>
          <a:prstGeom prst="rect">
            <a:avLst/>
          </a:prstGeom>
        </p:spPr>
      </p:pic>
    </p:spTree>
    <p:extLst>
      <p:ext uri="{BB962C8B-B14F-4D97-AF65-F5344CB8AC3E}">
        <p14:creationId xmlns:p14="http://schemas.microsoft.com/office/powerpoint/2010/main" val="2536689095"/>
      </p:ext>
    </p:extLst>
  </p:cSld>
  <p:clrMap bg1="lt1" tx1="dk1" bg2="lt2" tx2="dk2" accent1="accent1" accent2="accent2" accent3="accent3" accent4="accent4" accent5="accent5" accent6="accent6" hlink="hlink" folHlink="folHlink"/>
  <p:sldLayoutIdLst>
    <p:sldLayoutId id="2147483690" r:id="rId1"/>
    <p:sldLayoutId id="2147483798" r:id="rId2"/>
    <p:sldLayoutId id="2147483800" r:id="rId3"/>
    <p:sldLayoutId id="2147483696" r:id="rId4"/>
    <p:sldLayoutId id="2147483697" r:id="rId5"/>
    <p:sldLayoutId id="2147483700" r:id="rId6"/>
    <p:sldLayoutId id="2147483794" r:id="rId7"/>
    <p:sldLayoutId id="2147483790" r:id="rId8"/>
    <p:sldLayoutId id="2147483787" r:id="rId9"/>
    <p:sldLayoutId id="2147483704" r:id="rId10"/>
    <p:sldLayoutId id="2147483788" r:id="rId11"/>
    <p:sldLayoutId id="2147483705" r:id="rId12"/>
    <p:sldLayoutId id="2147483710" r:id="rId13"/>
    <p:sldLayoutId id="2147483701" r:id="rId14"/>
    <p:sldLayoutId id="2147483727" r:id="rId15"/>
    <p:sldLayoutId id="2147483711" r:id="rId16"/>
    <p:sldLayoutId id="2147483803" r:id="rId17"/>
    <p:sldLayoutId id="2147483795" r:id="rId18"/>
    <p:sldLayoutId id="2147483712" r:id="rId19"/>
    <p:sldLayoutId id="2147483796" r:id="rId20"/>
    <p:sldLayoutId id="2147483716" r:id="rId21"/>
    <p:sldLayoutId id="2147483722" r:id="rId22"/>
    <p:sldLayoutId id="2147483729" r:id="rId23"/>
    <p:sldLayoutId id="2147483731" r:id="rId24"/>
    <p:sldLayoutId id="2147483734" r:id="rId25"/>
    <p:sldLayoutId id="2147483721" r:id="rId26"/>
    <p:sldLayoutId id="2147483741" r:id="rId27"/>
    <p:sldLayoutId id="2147483747" r:id="rId28"/>
    <p:sldLayoutId id="2147483753" r:id="rId29"/>
    <p:sldLayoutId id="2147483765" r:id="rId30"/>
    <p:sldLayoutId id="2147483766" r:id="rId31"/>
    <p:sldLayoutId id="2147483767" r:id="rId32"/>
    <p:sldLayoutId id="2147483785" r:id="rId33"/>
    <p:sldLayoutId id="2147483784"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7" r:id="rId43"/>
    <p:sldLayoutId id="2147483797" r:id="rId44"/>
    <p:sldLayoutId id="2147483781" r:id="rId45"/>
    <p:sldLayoutId id="2147483791" r:id="rId46"/>
    <p:sldLayoutId id="2147483783" r:id="rId47"/>
    <p:sldLayoutId id="2147483799" r:id="rId48"/>
    <p:sldLayoutId id="2147483802"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7106">
          <p15:clr>
            <a:srgbClr val="F26B43"/>
          </p15:clr>
        </p15:guide>
        <p15:guide id="5" orient="horz" pos="259" userDrawn="1">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userDrawn="1">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userDrawn="1">
          <p15:clr>
            <a:srgbClr val="F26B43"/>
          </p15:clr>
        </p15:guide>
        <p15:guide id="23" pos="5647" userDrawn="1">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userDrawn="1">
          <p15:clr>
            <a:srgbClr val="F26B43"/>
          </p15:clr>
        </p15:guide>
        <p15:guide id="41" orient="horz" pos="123" userDrawn="1">
          <p15:clr>
            <a:srgbClr val="F26B43"/>
          </p15:clr>
        </p15:guide>
        <p15:guide id="42" orient="horz" pos="3117" userDrawn="1">
          <p15:clr>
            <a:srgbClr val="F26B43"/>
          </p15:clr>
        </p15:guide>
        <p15:guide id="43" pos="295" userDrawn="1">
          <p15:clr>
            <a:srgbClr val="F26B43"/>
          </p15:clr>
        </p15:guide>
        <p15:guide id="44" orient="horz" pos="1620" userDrawn="1">
          <p15:clr>
            <a:srgbClr val="F26B43"/>
          </p15:clr>
        </p15:guide>
        <p15:guide id="45" orient="horz" pos="305" userDrawn="1">
          <p15:clr>
            <a:srgbClr val="F26B43"/>
          </p15:clr>
        </p15:guide>
        <p15:guide id="46" orient="horz" pos="2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1"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2"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22665470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p15:clr>
            <a:srgbClr val="F26B43"/>
          </p15:clr>
        </p15:guide>
        <p15:guide id="2" pos="7106">
          <p15:clr>
            <a:srgbClr val="F26B43"/>
          </p15:clr>
        </p15:guide>
        <p15:guide id="3" orient="horz" pos="259">
          <p15:clr>
            <a:srgbClr val="F26B43"/>
          </p15:clr>
        </p15:guide>
        <p15:guide id="4" orient="horz" pos="4065">
          <p15:clr>
            <a:srgbClr val="F26B43"/>
          </p15:clr>
        </p15:guide>
        <p15:guide id="5" pos="574">
          <p15:clr>
            <a:srgbClr val="F26B43"/>
          </p15:clr>
        </p15:guide>
        <p15:guide id="6" pos="3976">
          <p15:clr>
            <a:srgbClr val="F26B43"/>
          </p15:clr>
        </p15:guide>
        <p15:guide id="7" pos="7378">
          <p15:clr>
            <a:srgbClr val="F26B43"/>
          </p15:clr>
        </p15:guide>
        <p15:guide id="8" orient="horz" pos="486">
          <p15:clr>
            <a:srgbClr val="F26B43"/>
          </p15:clr>
        </p15:guide>
        <p15:guide id="9" pos="3704">
          <p15:clr>
            <a:srgbClr val="F26B43"/>
          </p15:clr>
        </p15:guide>
        <p15:guide id="10" orient="horz" pos="2273">
          <p15:clr>
            <a:srgbClr val="F26B43"/>
          </p15:clr>
        </p15:guide>
        <p15:guide id="11" orient="horz" pos="2047">
          <p15:clr>
            <a:srgbClr val="F26B43"/>
          </p15:clr>
        </p15:guide>
        <p15:guide id="12" pos="2275">
          <p15:clr>
            <a:srgbClr val="F26B43"/>
          </p15:clr>
        </p15:guide>
        <p15:guide id="13" pos="2018">
          <p15:clr>
            <a:srgbClr val="F26B43"/>
          </p15:clr>
        </p15:guide>
        <p15:guide id="14" pos="5647">
          <p15:clr>
            <a:srgbClr val="F26B43"/>
          </p15:clr>
        </p15:guide>
        <p15:guide id="15" pos="5405">
          <p15:clr>
            <a:srgbClr val="F26B43"/>
          </p15:clr>
        </p15:guide>
        <p15:guide id="16" pos="3432">
          <p15:clr>
            <a:srgbClr val="A4A3A4"/>
          </p15:clr>
        </p15:guide>
        <p15:guide id="17" pos="4248">
          <p15:clr>
            <a:srgbClr val="A4A3A4"/>
          </p15:clr>
        </p15:guide>
        <p15:guide id="18" pos="846">
          <p15:clr>
            <a:srgbClr val="A4A3A4"/>
          </p15:clr>
        </p15:guide>
        <p15:guide id="19" pos="6834">
          <p15:clr>
            <a:srgbClr val="A4A3A4"/>
          </p15:clr>
        </p15:guide>
        <p15:guide id="20" orient="horz" pos="4209">
          <p15:clr>
            <a:srgbClr val="5ACBF0"/>
          </p15:clr>
        </p15:guide>
        <p15:guide id="21" pos="7566">
          <p15:clr>
            <a:srgbClr val="5ACBF0"/>
          </p15:clr>
        </p15:guide>
        <p15:guide id="22" orient="horz" pos="867">
          <p15:clr>
            <a:srgbClr val="F26B43"/>
          </p15:clr>
        </p15:guide>
        <p15:guide id="23" orient="horz" pos="1139">
          <p15:clr>
            <a:srgbClr val="F26B43"/>
          </p15:clr>
        </p15:guide>
        <p15:guide id="24" pos="3840">
          <p15:clr>
            <a:srgbClr val="5ACBF0"/>
          </p15:clr>
        </p15:guide>
        <p15:guide id="25" orient="horz" pos="2160">
          <p15:clr>
            <a:srgbClr val="5ACBF0"/>
          </p15:clr>
        </p15:guide>
        <p15:guide id="26" orient="horz" pos="2890">
          <p15:clr>
            <a:srgbClr val="F26B43"/>
          </p15:clr>
        </p15:guide>
        <p15:guide id="27" orient="horz" pos="123">
          <p15:clr>
            <a:srgbClr val="F26B43"/>
          </p15:clr>
        </p15:guide>
        <p15:guide id="28" orient="horz" pos="3117">
          <p15:clr>
            <a:srgbClr val="F26B43"/>
          </p15:clr>
        </p15:guide>
        <p15:guide id="29" pos="295">
          <p15:clr>
            <a:srgbClr val="F26B43"/>
          </p15:clr>
        </p15:guide>
        <p15:guide id="30" orient="horz" pos="1620">
          <p15:clr>
            <a:srgbClr val="F26B43"/>
          </p15:clr>
        </p15:guide>
        <p15:guide id="31" orient="horz" pos="305">
          <p15:clr>
            <a:srgbClr val="F26B43"/>
          </p15:clr>
        </p15:guide>
        <p15:guide id="32" orient="horz" pos="2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1" cstate="hqprint">
              <a:extLst>
                <a:ext uri="{28A0092B-C50C-407E-A947-70E740481C1C}">
                  <a14:useLocalDpi xmlns:a14="http://schemas.microsoft.com/office/drawing/2010/main"/>
                </a:ext>
              </a:extLst>
            </a:blip>
            <a:srcRect/>
            <a:stretch/>
          </p:blipFill>
          <p:spPr>
            <a:xfrm>
              <a:off x="1703143" y="4821574"/>
              <a:ext cx="248058" cy="115094"/>
            </a:xfrm>
            <a:prstGeom prst="rect">
              <a:avLst/>
            </a:prstGeom>
          </p:spPr>
        </p:pic>
      </p:grpSp>
      <p:pic>
        <p:nvPicPr>
          <p:cNvPr id="12" name="Grafik 11">
            <a:extLst>
              <a:ext uri="{FF2B5EF4-FFF2-40B4-BE49-F238E27FC236}">
                <a16:creationId xmlns:a16="http://schemas.microsoft.com/office/drawing/2014/main" id="{C779804B-D842-EA46-8EB2-9741AD170811}"/>
              </a:ext>
            </a:extLst>
          </p:cNvPr>
          <p:cNvPicPr>
            <a:picLocks noChangeAspect="1"/>
          </p:cNvPicPr>
          <p:nvPr userDrawn="1"/>
        </p:nvPicPr>
        <p:blipFill>
          <a:blip r:embed="rId52" cstate="hqprint">
            <a:extLst>
              <a:ext uri="{28A0092B-C50C-407E-A947-70E740481C1C}">
                <a14:useLocalDpi xmlns:a14="http://schemas.microsoft.com/office/drawing/2010/main"/>
              </a:ext>
            </a:extLst>
          </a:blip>
          <a:stretch>
            <a:fillRect/>
          </a:stretch>
        </p:blipFill>
        <p:spPr>
          <a:xfrm>
            <a:off x="8564458" y="195263"/>
            <a:ext cx="399646" cy="144239"/>
          </a:xfrm>
          <a:prstGeom prst="rect">
            <a:avLst/>
          </a:prstGeom>
        </p:spPr>
      </p:pic>
    </p:spTree>
    <p:extLst>
      <p:ext uri="{BB962C8B-B14F-4D97-AF65-F5344CB8AC3E}">
        <p14:creationId xmlns:p14="http://schemas.microsoft.com/office/powerpoint/2010/main" val="277660986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 id="2147483895" r:id="rId41"/>
    <p:sldLayoutId id="2147483896" r:id="rId42"/>
    <p:sldLayoutId id="2147483897" r:id="rId43"/>
    <p:sldLayoutId id="2147483898" r:id="rId44"/>
    <p:sldLayoutId id="2147483899" r:id="rId45"/>
    <p:sldLayoutId id="2147483900" r:id="rId46"/>
    <p:sldLayoutId id="2147483901" r:id="rId47"/>
    <p:sldLayoutId id="2147483902" r:id="rId48"/>
    <p:sldLayoutId id="214748390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p15:clr>
            <a:srgbClr val="F26B43"/>
          </p15:clr>
        </p15:guide>
        <p15:guide id="2" pos="7106">
          <p15:clr>
            <a:srgbClr val="F26B43"/>
          </p15:clr>
        </p15:guide>
        <p15:guide id="3" orient="horz" pos="259">
          <p15:clr>
            <a:srgbClr val="F26B43"/>
          </p15:clr>
        </p15:guide>
        <p15:guide id="4" orient="horz" pos="4065">
          <p15:clr>
            <a:srgbClr val="F26B43"/>
          </p15:clr>
        </p15:guide>
        <p15:guide id="5" pos="574">
          <p15:clr>
            <a:srgbClr val="F26B43"/>
          </p15:clr>
        </p15:guide>
        <p15:guide id="6" pos="3976">
          <p15:clr>
            <a:srgbClr val="F26B43"/>
          </p15:clr>
        </p15:guide>
        <p15:guide id="7" pos="7378">
          <p15:clr>
            <a:srgbClr val="F26B43"/>
          </p15:clr>
        </p15:guide>
        <p15:guide id="8" orient="horz" pos="486">
          <p15:clr>
            <a:srgbClr val="F26B43"/>
          </p15:clr>
        </p15:guide>
        <p15:guide id="9" pos="3704">
          <p15:clr>
            <a:srgbClr val="F26B43"/>
          </p15:clr>
        </p15:guide>
        <p15:guide id="10" orient="horz" pos="2273">
          <p15:clr>
            <a:srgbClr val="F26B43"/>
          </p15:clr>
        </p15:guide>
        <p15:guide id="11" orient="horz" pos="2047">
          <p15:clr>
            <a:srgbClr val="F26B43"/>
          </p15:clr>
        </p15:guide>
        <p15:guide id="12" pos="2275">
          <p15:clr>
            <a:srgbClr val="F26B43"/>
          </p15:clr>
        </p15:guide>
        <p15:guide id="13" pos="2018">
          <p15:clr>
            <a:srgbClr val="F26B43"/>
          </p15:clr>
        </p15:guide>
        <p15:guide id="14" pos="5647">
          <p15:clr>
            <a:srgbClr val="F26B43"/>
          </p15:clr>
        </p15:guide>
        <p15:guide id="15" pos="5405">
          <p15:clr>
            <a:srgbClr val="F26B43"/>
          </p15:clr>
        </p15:guide>
        <p15:guide id="16" pos="3432">
          <p15:clr>
            <a:srgbClr val="A4A3A4"/>
          </p15:clr>
        </p15:guide>
        <p15:guide id="17" pos="4248">
          <p15:clr>
            <a:srgbClr val="A4A3A4"/>
          </p15:clr>
        </p15:guide>
        <p15:guide id="18" pos="846">
          <p15:clr>
            <a:srgbClr val="A4A3A4"/>
          </p15:clr>
        </p15:guide>
        <p15:guide id="19" pos="6834">
          <p15:clr>
            <a:srgbClr val="A4A3A4"/>
          </p15:clr>
        </p15:guide>
        <p15:guide id="20" orient="horz" pos="4209">
          <p15:clr>
            <a:srgbClr val="5ACBF0"/>
          </p15:clr>
        </p15:guide>
        <p15:guide id="21" pos="7566">
          <p15:clr>
            <a:srgbClr val="5ACBF0"/>
          </p15:clr>
        </p15:guide>
        <p15:guide id="22" orient="horz" pos="867">
          <p15:clr>
            <a:srgbClr val="F26B43"/>
          </p15:clr>
        </p15:guide>
        <p15:guide id="23" orient="horz" pos="1139">
          <p15:clr>
            <a:srgbClr val="F26B43"/>
          </p15:clr>
        </p15:guide>
        <p15:guide id="24" pos="3840">
          <p15:clr>
            <a:srgbClr val="5ACBF0"/>
          </p15:clr>
        </p15:guide>
        <p15:guide id="25" orient="horz" pos="2160">
          <p15:clr>
            <a:srgbClr val="5ACBF0"/>
          </p15:clr>
        </p15:guide>
        <p15:guide id="26" orient="horz" pos="2890">
          <p15:clr>
            <a:srgbClr val="F26B43"/>
          </p15:clr>
        </p15:guide>
        <p15:guide id="27" orient="horz" pos="123">
          <p15:clr>
            <a:srgbClr val="F26B43"/>
          </p15:clr>
        </p15:guide>
        <p15:guide id="28" orient="horz" pos="3117">
          <p15:clr>
            <a:srgbClr val="F26B43"/>
          </p15:clr>
        </p15:guide>
        <p15:guide id="29" pos="295">
          <p15:clr>
            <a:srgbClr val="F26B43"/>
          </p15:clr>
        </p15:guide>
        <p15:guide id="30" orient="horz" pos="1620">
          <p15:clr>
            <a:srgbClr val="F26B43"/>
          </p15:clr>
        </p15:guide>
        <p15:guide id="31" orient="horz" pos="305">
          <p15:clr>
            <a:srgbClr val="F26B43"/>
          </p15:clr>
        </p15:guide>
        <p15:guide id="32" orient="horz" pos="29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dirty="0"/>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1"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2"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208475530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 id="2147483990" r:id="rId36"/>
    <p:sldLayoutId id="2147483991" r:id="rId37"/>
    <p:sldLayoutId id="2147483992" r:id="rId38"/>
    <p:sldLayoutId id="2147483993" r:id="rId39"/>
    <p:sldLayoutId id="2147483994" r:id="rId40"/>
    <p:sldLayoutId id="2147483995" r:id="rId41"/>
    <p:sldLayoutId id="2147483996" r:id="rId42"/>
    <p:sldLayoutId id="2147483997" r:id="rId43"/>
    <p:sldLayoutId id="2147483998" r:id="rId44"/>
    <p:sldLayoutId id="2147483999" r:id="rId45"/>
    <p:sldLayoutId id="2147484000" r:id="rId46"/>
    <p:sldLayoutId id="2147484001" r:id="rId47"/>
    <p:sldLayoutId id="2147484002" r:id="rId48"/>
    <p:sldLayoutId id="214748400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7106">
          <p15:clr>
            <a:srgbClr val="F26B43"/>
          </p15:clr>
        </p15:guide>
        <p15:guide id="5" orient="horz" pos="259">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p15:clr>
            <a:srgbClr val="F26B43"/>
          </p15:clr>
        </p15:guide>
        <p15:guide id="23" pos="5647">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p15:clr>
            <a:srgbClr val="F26B43"/>
          </p15:clr>
        </p15:guide>
        <p15:guide id="41" orient="horz" pos="123">
          <p15:clr>
            <a:srgbClr val="F26B43"/>
          </p15:clr>
        </p15:guide>
        <p15:guide id="42" orient="horz" pos="3117">
          <p15:clr>
            <a:srgbClr val="F26B43"/>
          </p15:clr>
        </p15:guide>
        <p15:guide id="43" pos="295">
          <p15:clr>
            <a:srgbClr val="F26B43"/>
          </p15:clr>
        </p15:guide>
        <p15:guide id="44" orient="horz" pos="1620">
          <p15:clr>
            <a:srgbClr val="F26B43"/>
          </p15:clr>
        </p15:guide>
        <p15:guide id="45" orient="horz" pos="305">
          <p15:clr>
            <a:srgbClr val="F26B43"/>
          </p15:clr>
        </p15:guide>
        <p15:guide id="46" orient="horz" pos="29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3"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4"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363765838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 id="2147484045" r:id="rId41"/>
    <p:sldLayoutId id="2147484046" r:id="rId42"/>
    <p:sldLayoutId id="2147484047" r:id="rId43"/>
    <p:sldLayoutId id="2147484048" r:id="rId44"/>
    <p:sldLayoutId id="2147484049" r:id="rId45"/>
    <p:sldLayoutId id="2147484050" r:id="rId46"/>
    <p:sldLayoutId id="2147484051" r:id="rId47"/>
    <p:sldLayoutId id="2147484052" r:id="rId48"/>
    <p:sldLayoutId id="2147484053" r:id="rId49"/>
    <p:sldLayoutId id="2147484054" r:id="rId50"/>
    <p:sldLayoutId id="2147484055" r:id="rId51"/>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7106">
          <p15:clr>
            <a:srgbClr val="F26B43"/>
          </p15:clr>
        </p15:guide>
        <p15:guide id="5" orient="horz" pos="259">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p15:clr>
            <a:srgbClr val="F26B43"/>
          </p15:clr>
        </p15:guide>
        <p15:guide id="23" pos="5647">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p15:clr>
            <a:srgbClr val="F26B43"/>
          </p15:clr>
        </p15:guide>
        <p15:guide id="41" orient="horz" pos="123">
          <p15:clr>
            <a:srgbClr val="F26B43"/>
          </p15:clr>
        </p15:guide>
        <p15:guide id="42" orient="horz" pos="3117">
          <p15:clr>
            <a:srgbClr val="F26B43"/>
          </p15:clr>
        </p15:guide>
        <p15:guide id="43" pos="295">
          <p15:clr>
            <a:srgbClr val="F26B43"/>
          </p15:clr>
        </p15:guide>
        <p15:guide id="44" orient="horz" pos="1620">
          <p15:clr>
            <a:srgbClr val="F26B43"/>
          </p15:clr>
        </p15:guide>
        <p15:guide id="45" orient="horz" pos="305">
          <p15:clr>
            <a:srgbClr val="F26B43"/>
          </p15:clr>
        </p15:guide>
        <p15:guide id="46" orient="horz" pos="29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smtClean="0"/>
              <a:pPr/>
              <a:t>‹Nr.›</a:t>
            </a:fld>
            <a:endParaRPr lang="de-DE"/>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p:nvPicPr>
        <p:blipFill>
          <a:blip r:embed="rId51"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98B2FF9-C4FA-D6DE-C87A-E0ECB0EBEDBA}"/>
              </a:ext>
            </a:extLst>
          </p:cNvPr>
          <p:cNvGrpSpPr/>
          <p:nvPr/>
        </p:nvGrpSpPr>
        <p:grpSpPr>
          <a:xfrm>
            <a:off x="179388" y="4742158"/>
            <a:ext cx="1759740" cy="215900"/>
            <a:chOff x="1417801" y="4742158"/>
            <a:chExt cx="1759740" cy="215900"/>
          </a:xfrm>
        </p:grpSpPr>
        <p:sp>
          <p:nvSpPr>
            <p:cNvPr id="2" name="Fußzeilenplatzhalter 3">
              <a:extLst>
                <a:ext uri="{FF2B5EF4-FFF2-40B4-BE49-F238E27FC236}">
                  <a16:creationId xmlns:a16="http://schemas.microsoft.com/office/drawing/2014/main" id="{4ADF29D5-6DDD-9AB0-A6BF-2CE5ECF28930}"/>
                </a:ext>
              </a:extLst>
            </p:cNvPr>
            <p:cNvSpPr txBox="1">
              <a:spLocks/>
            </p:cNvSpPr>
            <p:nvPr/>
          </p:nvSpPr>
          <p:spPr>
            <a:xfrm>
              <a:off x="1708670" y="4742158"/>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pic>
          <p:nvPicPr>
            <p:cNvPr id="4" name="Grafik 31">
              <a:extLst>
                <a:ext uri="{FF2B5EF4-FFF2-40B4-BE49-F238E27FC236}">
                  <a16:creationId xmlns:a16="http://schemas.microsoft.com/office/drawing/2014/main" id="{4CCBE8BC-1365-C9B1-58C5-6424C97F66FC}"/>
                </a:ext>
              </a:extLst>
            </p:cNvPr>
            <p:cNvPicPr>
              <a:picLocks noChangeAspect="1"/>
            </p:cNvPicPr>
            <p:nvPr/>
          </p:nvPicPr>
          <p:blipFill rotWithShape="1">
            <a:blip r:embed="rId52" cstate="hqprint">
              <a:extLst>
                <a:ext uri="{28A0092B-C50C-407E-A947-70E740481C1C}">
                  <a14:useLocalDpi xmlns:a14="http://schemas.microsoft.com/office/drawing/2010/main"/>
                </a:ext>
              </a:extLst>
            </a:blip>
            <a:srcRect l="11658" t="10466" r="11726" b="36656"/>
            <a:stretch/>
          </p:blipFill>
          <p:spPr>
            <a:xfrm>
              <a:off x="1417801" y="4827349"/>
              <a:ext cx="248058" cy="115094"/>
            </a:xfrm>
            <a:prstGeom prst="rect">
              <a:avLst/>
            </a:prstGeom>
          </p:spPr>
        </p:pic>
      </p:grpSp>
      <p:grpSp>
        <p:nvGrpSpPr>
          <p:cNvPr id="9" name="Gruppieren 8">
            <a:extLst>
              <a:ext uri="{FF2B5EF4-FFF2-40B4-BE49-F238E27FC236}">
                <a16:creationId xmlns:a16="http://schemas.microsoft.com/office/drawing/2014/main" id="{59D15D0E-9E9A-49CB-9026-0DA2813FC06F}"/>
              </a:ext>
            </a:extLst>
          </p:cNvPr>
          <p:cNvGrpSpPr/>
          <p:nvPr userDrawn="1"/>
        </p:nvGrpSpPr>
        <p:grpSpPr>
          <a:xfrm>
            <a:off x="179388" y="4742158"/>
            <a:ext cx="2998153" cy="215900"/>
            <a:chOff x="464730" y="4736383"/>
            <a:chExt cx="2998153" cy="215900"/>
          </a:xfrm>
        </p:grpSpPr>
        <p:grpSp>
          <p:nvGrpSpPr>
            <p:cNvPr id="10" name="Gruppieren 9">
              <a:extLst>
                <a:ext uri="{FF2B5EF4-FFF2-40B4-BE49-F238E27FC236}">
                  <a16:creationId xmlns:a16="http://schemas.microsoft.com/office/drawing/2014/main" id="{2BC5424F-4483-406D-9CBE-0B69E526CC38}"/>
                </a:ext>
              </a:extLst>
            </p:cNvPr>
            <p:cNvGrpSpPr/>
            <p:nvPr userDrawn="1"/>
          </p:nvGrpSpPr>
          <p:grpSpPr>
            <a:xfrm>
              <a:off x="464730" y="4736383"/>
              <a:ext cx="2998153" cy="215900"/>
              <a:chOff x="464730" y="4736383"/>
              <a:chExt cx="2998153" cy="215900"/>
            </a:xfrm>
          </p:grpSpPr>
          <p:sp>
            <p:nvSpPr>
              <p:cNvPr id="12" name="Fußzeilenplatzhalter 3">
                <a:extLst>
                  <a:ext uri="{FF2B5EF4-FFF2-40B4-BE49-F238E27FC236}">
                    <a16:creationId xmlns:a16="http://schemas.microsoft.com/office/drawing/2014/main" id="{C61D9146-D765-48D8-AC1C-2236EC3176DE}"/>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15" name="Fußzeilenplatzhalter 3">
                <a:extLst>
                  <a:ext uri="{FF2B5EF4-FFF2-40B4-BE49-F238E27FC236}">
                    <a16:creationId xmlns:a16="http://schemas.microsoft.com/office/drawing/2014/main" id="{7B10603A-94B9-4D0F-A4C5-F3AC82534063}"/>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11" name="Grafik 10">
              <a:extLst>
                <a:ext uri="{FF2B5EF4-FFF2-40B4-BE49-F238E27FC236}">
                  <a16:creationId xmlns:a16="http://schemas.microsoft.com/office/drawing/2014/main" id="{F8E0B329-6113-4216-AE9E-AC7747763A24}"/>
                </a:ext>
              </a:extLst>
            </p:cNvPr>
            <p:cNvPicPr>
              <a:picLocks noChangeAspect="1"/>
            </p:cNvPicPr>
            <p:nvPr userDrawn="1"/>
          </p:nvPicPr>
          <p:blipFill rotWithShape="1">
            <a:blip r:embed="rId53" cstate="hqprint">
              <a:extLst>
                <a:ext uri="{28A0092B-C50C-407E-A947-70E740481C1C}">
                  <a14:useLocalDpi xmlns:a14="http://schemas.microsoft.com/office/drawing/2010/main"/>
                </a:ext>
              </a:extLst>
            </a:blip>
            <a:srcRect/>
            <a:stretch/>
          </p:blipFill>
          <p:spPr>
            <a:xfrm>
              <a:off x="1703143" y="4821574"/>
              <a:ext cx="248058" cy="115094"/>
            </a:xfrm>
            <a:prstGeom prst="rect">
              <a:avLst/>
            </a:prstGeom>
          </p:spPr>
        </p:pic>
      </p:grpSp>
      <p:pic>
        <p:nvPicPr>
          <p:cNvPr id="16" name="Grafik 15">
            <a:extLst>
              <a:ext uri="{FF2B5EF4-FFF2-40B4-BE49-F238E27FC236}">
                <a16:creationId xmlns:a16="http://schemas.microsoft.com/office/drawing/2014/main" id="{22B631FF-A041-4F74-8400-3B740218036F}"/>
              </a:ext>
            </a:extLst>
          </p:cNvPr>
          <p:cNvPicPr>
            <a:picLocks noChangeAspect="1"/>
          </p:cNvPicPr>
          <p:nvPr userDrawn="1"/>
        </p:nvPicPr>
        <p:blipFill>
          <a:blip r:embed="rId54" cstate="hqprint">
            <a:extLst>
              <a:ext uri="{28A0092B-C50C-407E-A947-70E740481C1C}">
                <a14:useLocalDpi xmlns:a14="http://schemas.microsoft.com/office/drawing/2010/main"/>
              </a:ext>
            </a:extLst>
          </a:blip>
          <a:stretch>
            <a:fillRect/>
          </a:stretch>
        </p:blipFill>
        <p:spPr>
          <a:xfrm>
            <a:off x="8564458" y="195263"/>
            <a:ext cx="399646" cy="144239"/>
          </a:xfrm>
          <a:prstGeom prst="rect">
            <a:avLst/>
          </a:prstGeom>
        </p:spPr>
      </p:pic>
    </p:spTree>
    <p:extLst>
      <p:ext uri="{BB962C8B-B14F-4D97-AF65-F5344CB8AC3E}">
        <p14:creationId xmlns:p14="http://schemas.microsoft.com/office/powerpoint/2010/main" val="169659047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 id="2147484077" r:id="rId21"/>
    <p:sldLayoutId id="2147484078" r:id="rId22"/>
    <p:sldLayoutId id="2147484079" r:id="rId23"/>
    <p:sldLayoutId id="2147484080" r:id="rId24"/>
    <p:sldLayoutId id="2147484081" r:id="rId25"/>
    <p:sldLayoutId id="2147484082" r:id="rId26"/>
    <p:sldLayoutId id="2147484083" r:id="rId27"/>
    <p:sldLayoutId id="2147484084" r:id="rId28"/>
    <p:sldLayoutId id="2147484085" r:id="rId29"/>
    <p:sldLayoutId id="2147484086" r:id="rId30"/>
    <p:sldLayoutId id="2147484087" r:id="rId31"/>
    <p:sldLayoutId id="2147484088" r:id="rId32"/>
    <p:sldLayoutId id="2147484089" r:id="rId33"/>
    <p:sldLayoutId id="2147484090" r:id="rId34"/>
    <p:sldLayoutId id="2147484091" r:id="rId35"/>
    <p:sldLayoutId id="2147484092" r:id="rId36"/>
    <p:sldLayoutId id="2147484093" r:id="rId37"/>
    <p:sldLayoutId id="2147484094" r:id="rId38"/>
    <p:sldLayoutId id="2147484095" r:id="rId39"/>
    <p:sldLayoutId id="2147484096" r:id="rId40"/>
    <p:sldLayoutId id="2147484097" r:id="rId41"/>
    <p:sldLayoutId id="2147484098" r:id="rId42"/>
    <p:sldLayoutId id="2147484099" r:id="rId43"/>
    <p:sldLayoutId id="2147484100" r:id="rId44"/>
    <p:sldLayoutId id="2147484101" r:id="rId45"/>
    <p:sldLayoutId id="2147484102" r:id="rId46"/>
    <p:sldLayoutId id="2147484103" r:id="rId47"/>
    <p:sldLayoutId id="2147484104" r:id="rId48"/>
    <p:sldLayoutId id="2147484105"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pos="7106">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7" pos="113" userDrawn="1">
          <p15:clr>
            <a:srgbClr val="F26B43"/>
          </p15:clr>
        </p15:guide>
        <p15:guide id="48" orient="horz" pos="259" userDrawn="1">
          <p15:clr>
            <a:srgbClr val="F26B43"/>
          </p15:clr>
        </p15:guide>
        <p15:guide id="49" orient="horz" pos="486" userDrawn="1">
          <p15:clr>
            <a:srgbClr val="F26B43"/>
          </p15:clr>
        </p15:guide>
        <p15:guide id="50" pos="2018" userDrawn="1">
          <p15:clr>
            <a:srgbClr val="F26B43"/>
          </p15:clr>
        </p15:guide>
        <p15:guide id="51" pos="5647" userDrawn="1">
          <p15:clr>
            <a:srgbClr val="F26B43"/>
          </p15:clr>
        </p15:guide>
        <p15:guide id="52" orient="horz" pos="2890" userDrawn="1">
          <p15:clr>
            <a:srgbClr val="F26B43"/>
          </p15:clr>
        </p15:guide>
        <p15:guide id="53" orient="horz" pos="123" userDrawn="1">
          <p15:clr>
            <a:srgbClr val="F26B43"/>
          </p15:clr>
        </p15:guide>
        <p15:guide id="54" orient="horz" pos="3117" userDrawn="1">
          <p15:clr>
            <a:srgbClr val="F26B43"/>
          </p15:clr>
        </p15:guide>
        <p15:guide id="55" pos="295" userDrawn="1">
          <p15:clr>
            <a:srgbClr val="F26B43"/>
          </p15:clr>
        </p15:guide>
        <p15:guide id="56" orient="horz" pos="1620" userDrawn="1">
          <p15:clr>
            <a:srgbClr val="F26B43"/>
          </p15:clr>
        </p15:guide>
        <p15:guide id="57" orient="horz" pos="305" userDrawn="1">
          <p15:clr>
            <a:srgbClr val="F26B43"/>
          </p15:clr>
        </p15:guide>
        <p15:guide id="58"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e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98F2205D-A372-2545-8491-78FCE593BE68}"/>
              </a:ext>
            </a:extLst>
          </p:cNvPr>
          <p:cNvPicPr>
            <a:picLocks noGrp="1" noChangeAspect="1"/>
          </p:cNvPicPr>
          <p:nvPr>
            <p:ph type="pic" sz="quarter" idx="11"/>
          </p:nvPr>
        </p:nvPicPr>
        <p:blipFill>
          <a:blip r:embed="rId3" cstate="hq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6269" y="0"/>
            <a:ext cx="9144000" cy="5143500"/>
          </a:xfrm>
        </p:spPr>
      </p:pic>
      <p:pic>
        <p:nvPicPr>
          <p:cNvPr id="10" name="Grafik 9">
            <a:extLst>
              <a:ext uri="{FF2B5EF4-FFF2-40B4-BE49-F238E27FC236}">
                <a16:creationId xmlns:a16="http://schemas.microsoft.com/office/drawing/2014/main" id="{CA73868C-F749-034A-B8EA-516E0073269E}"/>
              </a:ext>
            </a:extLst>
          </p:cNvPr>
          <p:cNvPicPr>
            <a:picLocks noChangeAspect="1"/>
          </p:cNvPicPr>
          <p:nvPr/>
        </p:nvPicPr>
        <p:blipFill rotWithShape="1">
          <a:blip r:embed="rId4" cstate="hqprint">
            <a:alphaModFix amt="58000"/>
            <a:extLst>
              <a:ext uri="{BEBA8EAE-BF5A-486C-A8C5-ECC9F3942E4B}">
                <a14:imgProps xmlns:a14="http://schemas.microsoft.com/office/drawing/2010/main">
                  <a14:imgLayer r:embed="rId5">
                    <a14:imgEffect>
                      <a14:colorTemperature colorTemp="8589"/>
                    </a14:imgEffect>
                    <a14:imgEffect>
                      <a14:saturation sat="248000"/>
                    </a14:imgEffect>
                    <a14:imgEffect>
                      <a14:brightnessContrast bright="-28000" contrast="44000"/>
                    </a14:imgEffect>
                  </a14:imgLayer>
                </a14:imgProps>
              </a:ext>
              <a:ext uri="{28A0092B-C50C-407E-A947-70E740481C1C}">
                <a14:useLocalDpi xmlns:a14="http://schemas.microsoft.com/office/drawing/2010/main"/>
              </a:ext>
            </a:extLst>
          </a:blip>
          <a:srcRect l="30443" t="1737" r="-3886" b="1737"/>
          <a:stretch/>
        </p:blipFill>
        <p:spPr>
          <a:xfrm>
            <a:off x="6269" y="0"/>
            <a:ext cx="8015845" cy="5143500"/>
          </a:xfrm>
          <a:prstGeom prst="rect">
            <a:avLst/>
          </a:prstGeom>
          <a:noFill/>
        </p:spPr>
      </p:pic>
      <p:pic>
        <p:nvPicPr>
          <p:cNvPr id="20" name="Picture 2">
            <a:extLst>
              <a:ext uri="{FF2B5EF4-FFF2-40B4-BE49-F238E27FC236}">
                <a16:creationId xmlns:a16="http://schemas.microsoft.com/office/drawing/2014/main" id="{7760C5CD-B9EF-A846-AAC5-1466D555580E}"/>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0DE23374-20AE-F942-8B32-03A06A6147E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6075" y="854811"/>
            <a:ext cx="1487891" cy="633346"/>
          </a:xfrm>
          <a:prstGeom prst="rect">
            <a:avLst/>
          </a:prstGeom>
          <a:effectLst/>
        </p:spPr>
      </p:pic>
      <p:sp>
        <p:nvSpPr>
          <p:cNvPr id="6" name="Titel 5">
            <a:extLst>
              <a:ext uri="{FF2B5EF4-FFF2-40B4-BE49-F238E27FC236}">
                <a16:creationId xmlns:a16="http://schemas.microsoft.com/office/drawing/2014/main" id="{56917F22-F026-4863-987F-186EAA20B537}"/>
              </a:ext>
            </a:extLst>
          </p:cNvPr>
          <p:cNvSpPr>
            <a:spLocks noGrp="1"/>
          </p:cNvSpPr>
          <p:nvPr>
            <p:ph type="title"/>
          </p:nvPr>
        </p:nvSpPr>
        <p:spPr>
          <a:xfrm>
            <a:off x="611509" y="1779662"/>
            <a:ext cx="8208963" cy="2014854"/>
          </a:xfrm>
        </p:spPr>
        <p:txBody>
          <a:bodyPr/>
          <a:lstStyle/>
          <a:p>
            <a:pPr algn="ctr"/>
            <a:r>
              <a:rPr lang="de-DE" altLang="de-DE" sz="6000" dirty="0"/>
              <a:t>Krankenhausstatistik</a:t>
            </a:r>
            <a:br>
              <a:rPr lang="de-DE" altLang="de-DE" b="0" dirty="0">
                <a:solidFill>
                  <a:srgbClr val="FF0000"/>
                </a:solidFill>
              </a:rPr>
            </a:br>
            <a:r>
              <a:rPr lang="de-DE" altLang="de-DE" b="0" dirty="0"/>
              <a:t>- Eckdaten der Krankenhausversorgung -</a:t>
            </a:r>
            <a:endParaRPr lang="de-DE" dirty="0"/>
          </a:p>
        </p:txBody>
      </p:sp>
      <p:sp>
        <p:nvSpPr>
          <p:cNvPr id="5" name="Textplatzhalter 4">
            <a:extLst>
              <a:ext uri="{FF2B5EF4-FFF2-40B4-BE49-F238E27FC236}">
                <a16:creationId xmlns:a16="http://schemas.microsoft.com/office/drawing/2014/main" id="{9E2EEA09-E070-0A44-96BE-EEB705E24C03}"/>
              </a:ext>
            </a:extLst>
          </p:cNvPr>
          <p:cNvSpPr>
            <a:spLocks noGrp="1"/>
          </p:cNvSpPr>
          <p:nvPr>
            <p:ph type="body" sz="quarter" idx="10"/>
          </p:nvPr>
        </p:nvSpPr>
        <p:spPr>
          <a:xfrm>
            <a:off x="615899" y="4450067"/>
            <a:ext cx="8270542" cy="324000"/>
          </a:xfrm>
        </p:spPr>
        <p:txBody>
          <a:bodyPr>
            <a:noAutofit/>
          </a:bodyPr>
          <a:lstStyle/>
          <a:p>
            <a:r>
              <a:rPr lang="de-DE" sz="1800" dirty="0"/>
              <a:t>April 2026</a:t>
            </a:r>
            <a:endParaRPr lang="de-DE" sz="1800" dirty="0">
              <a:solidFill>
                <a:srgbClr val="FFFF00"/>
              </a:solidFill>
            </a:endParaRPr>
          </a:p>
        </p:txBody>
      </p:sp>
    </p:spTree>
    <p:extLst>
      <p:ext uri="{BB962C8B-B14F-4D97-AF65-F5344CB8AC3E}">
        <p14:creationId xmlns:p14="http://schemas.microsoft.com/office/powerpoint/2010/main" val="7138829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11</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775347D8-6B84-4448-870A-C2BA8AC0B8AA}"/>
              </a:ext>
            </a:extLst>
          </p:cNvPr>
          <p:cNvGraphicFramePr>
            <a:graphicFrameLocks/>
          </p:cNvGraphicFramePr>
          <p:nvPr>
            <p:extLst>
              <p:ext uri="{D42A27DB-BD31-4B8C-83A1-F6EECF244321}">
                <p14:modId xmlns:p14="http://schemas.microsoft.com/office/powerpoint/2010/main" val="1208508543"/>
              </p:ext>
            </p:extLst>
          </p:nvPr>
        </p:nvGraphicFramePr>
        <p:xfrm>
          <a:off x="449896" y="915567"/>
          <a:ext cx="8082544" cy="3888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1174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a:xfrm>
            <a:off x="2855358" y="1772136"/>
            <a:ext cx="1007297" cy="321354"/>
          </a:xfrm>
        </p:spPr>
        <p:txBody>
          <a:bodyPr/>
          <a:lstStyle/>
          <a:p>
            <a:fld id="{C201EEB8-6482-40CC-A2C8-0955E4E6251A}" type="slidenum">
              <a:rPr lang="de-DE" smtClean="0"/>
              <a:pPr/>
              <a:t>12</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186109"/>
            <a:ext cx="8280152" cy="576064"/>
          </a:xfrm>
        </p:spPr>
        <p:txBody>
          <a:bodyPr>
            <a:normAutofit/>
          </a:bodyPr>
          <a:lstStyle/>
          <a:p>
            <a:r>
              <a:rPr lang="de-DE" dirty="0">
                <a:latin typeface="Arial" panose="020B0604020202020204" pitchFamily="34" charset="0"/>
                <a:ea typeface="ＭＳ Ｐゴシック" pitchFamily="34" charset="-128"/>
                <a:cs typeface="Arial" panose="020B0604020202020204" pitchFamily="34" charset="0"/>
              </a:rPr>
              <a:t>GKV - Ausgaben</a:t>
            </a:r>
            <a:endParaRPr lang="de-DE" dirty="0">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04A1F0BD-692A-4395-AF76-D73F1C0795FE}"/>
              </a:ext>
            </a:extLst>
          </p:cNvPr>
          <p:cNvGrpSpPr>
            <a:grpSpLocks/>
          </p:cNvGrpSpPr>
          <p:nvPr/>
        </p:nvGrpSpPr>
        <p:grpSpPr bwMode="auto">
          <a:xfrm>
            <a:off x="0" y="929828"/>
            <a:ext cx="9108504" cy="3586138"/>
            <a:chOff x="0" y="0"/>
            <a:chExt cx="9748671" cy="3700463"/>
          </a:xfrm>
        </p:grpSpPr>
        <p:graphicFrame>
          <p:nvGraphicFramePr>
            <p:cNvPr id="8" name="Diagramm 7">
              <a:extLst>
                <a:ext uri="{FF2B5EF4-FFF2-40B4-BE49-F238E27FC236}">
                  <a16:creationId xmlns:a16="http://schemas.microsoft.com/office/drawing/2014/main" id="{462DFC71-7D1F-4CEA-BECB-14FD974C41FC}"/>
                </a:ext>
              </a:extLst>
            </p:cNvPr>
            <p:cNvGraphicFramePr>
              <a:graphicFrameLocks/>
            </p:cNvGraphicFramePr>
            <p:nvPr>
              <p:extLst>
                <p:ext uri="{D42A27DB-BD31-4B8C-83A1-F6EECF244321}">
                  <p14:modId xmlns:p14="http://schemas.microsoft.com/office/powerpoint/2010/main" val="3422317085"/>
                </p:ext>
              </p:extLst>
            </p:nvPr>
          </p:nvGraphicFramePr>
          <p:xfrm>
            <a:off x="0" y="28407"/>
            <a:ext cx="5547310" cy="3600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CE79D9B1-1EA7-4354-8745-5EA445FF7A5D}"/>
                </a:ext>
              </a:extLst>
            </p:cNvPr>
            <p:cNvGraphicFramePr>
              <a:graphicFrameLocks/>
            </p:cNvGraphicFramePr>
            <p:nvPr>
              <p:extLst>
                <p:ext uri="{D42A27DB-BD31-4B8C-83A1-F6EECF244321}">
                  <p14:modId xmlns:p14="http://schemas.microsoft.com/office/powerpoint/2010/main" val="2360038647"/>
                </p:ext>
              </p:extLst>
            </p:nvPr>
          </p:nvGraphicFramePr>
          <p:xfrm>
            <a:off x="4534703" y="0"/>
            <a:ext cx="5213968" cy="370046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4101349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13</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271441"/>
            <a:ext cx="8280152" cy="576064"/>
          </a:xfrm>
        </p:spPr>
        <p:txBody>
          <a:bodyPr>
            <a:normAutofit/>
          </a:bodyPr>
          <a:lstStyle/>
          <a:p>
            <a:r>
              <a:rPr lang="de-DE" dirty="0">
                <a:latin typeface="Arial" panose="020B0604020202020204" pitchFamily="34" charset="0"/>
                <a:ea typeface="ＭＳ Ｐゴシック" pitchFamily="34" charset="-128"/>
                <a:cs typeface="Arial" panose="020B0604020202020204" pitchFamily="34" charset="0"/>
              </a:rPr>
              <a:t>GKV - Ausgaben</a:t>
            </a:r>
            <a:endParaRPr lang="de-DE" dirty="0">
              <a:latin typeface="Arial" panose="020B0604020202020204" pitchFamily="34" charset="0"/>
              <a:cs typeface="Arial" panose="020B0604020202020204" pitchFamily="34" charset="0"/>
            </a:endParaRPr>
          </a:p>
        </p:txBody>
      </p:sp>
      <p:grpSp>
        <p:nvGrpSpPr>
          <p:cNvPr id="16" name="Gruppieren 15">
            <a:extLst>
              <a:ext uri="{FF2B5EF4-FFF2-40B4-BE49-F238E27FC236}">
                <a16:creationId xmlns:a16="http://schemas.microsoft.com/office/drawing/2014/main" id="{92FA5106-FCCC-404A-BAD6-0C40440E69F1}"/>
              </a:ext>
            </a:extLst>
          </p:cNvPr>
          <p:cNvGrpSpPr>
            <a:grpSpLocks/>
          </p:cNvGrpSpPr>
          <p:nvPr/>
        </p:nvGrpSpPr>
        <p:grpSpPr bwMode="auto">
          <a:xfrm>
            <a:off x="0" y="862231"/>
            <a:ext cx="9144000" cy="3543275"/>
            <a:chOff x="0" y="0"/>
            <a:chExt cx="9905999" cy="3571875"/>
          </a:xfrm>
        </p:grpSpPr>
        <p:graphicFrame>
          <p:nvGraphicFramePr>
            <p:cNvPr id="17" name="Diagramm 16">
              <a:extLst>
                <a:ext uri="{FF2B5EF4-FFF2-40B4-BE49-F238E27FC236}">
                  <a16:creationId xmlns:a16="http://schemas.microsoft.com/office/drawing/2014/main" id="{9024319C-9199-4DB2-AAC2-3E39DD872A7E}"/>
                </a:ext>
              </a:extLst>
            </p:cNvPr>
            <p:cNvGraphicFramePr>
              <a:graphicFrameLocks/>
            </p:cNvGraphicFramePr>
            <p:nvPr>
              <p:extLst>
                <p:ext uri="{D42A27DB-BD31-4B8C-83A1-F6EECF244321}">
                  <p14:modId xmlns:p14="http://schemas.microsoft.com/office/powerpoint/2010/main" val="133731629"/>
                </p:ext>
              </p:extLst>
            </p:nvPr>
          </p:nvGraphicFramePr>
          <p:xfrm>
            <a:off x="0" y="27421"/>
            <a:ext cx="5588000" cy="3394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m 17">
              <a:extLst>
                <a:ext uri="{FF2B5EF4-FFF2-40B4-BE49-F238E27FC236}">
                  <a16:creationId xmlns:a16="http://schemas.microsoft.com/office/drawing/2014/main" id="{ACB8C63A-8DDE-4B49-96AA-A86FF61426E8}"/>
                </a:ext>
              </a:extLst>
            </p:cNvPr>
            <p:cNvGraphicFramePr>
              <a:graphicFrameLocks/>
            </p:cNvGraphicFramePr>
            <p:nvPr>
              <p:extLst>
                <p:ext uri="{D42A27DB-BD31-4B8C-83A1-F6EECF244321}">
                  <p14:modId xmlns:p14="http://schemas.microsoft.com/office/powerpoint/2010/main" val="53998535"/>
                </p:ext>
              </p:extLst>
            </p:nvPr>
          </p:nvGraphicFramePr>
          <p:xfrm>
            <a:off x="4607885" y="0"/>
            <a:ext cx="5298114" cy="357187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feld 42">
              <a:extLst>
                <a:ext uri="{FF2B5EF4-FFF2-40B4-BE49-F238E27FC236}">
                  <a16:creationId xmlns:a16="http://schemas.microsoft.com/office/drawing/2014/main" id="{44AE9A5F-6A33-47DF-899B-358AFA378C00}"/>
                </a:ext>
              </a:extLst>
            </p:cNvPr>
            <p:cNvSpPr txBox="1"/>
            <p:nvPr/>
          </p:nvSpPr>
          <p:spPr>
            <a:xfrm>
              <a:off x="7683303" y="1723318"/>
              <a:ext cx="1035050" cy="631096"/>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fontAlgn="base"/>
              <a:r>
                <a:rPr lang="de-DE" sz="1400" b="1" dirty="0">
                  <a:solidFill>
                    <a:schemeClr val="dk1"/>
                  </a:solidFill>
                  <a:effectLst/>
                  <a:latin typeface="+mn-lt"/>
                  <a:ea typeface="+mn-ea"/>
                  <a:cs typeface="+mn-cs"/>
                </a:rPr>
                <a:t>4. Quartal 2025</a:t>
              </a:r>
            </a:p>
          </p:txBody>
        </p:sp>
      </p:grpSp>
    </p:spTree>
    <p:extLst>
      <p:ext uri="{BB962C8B-B14F-4D97-AF65-F5344CB8AC3E}">
        <p14:creationId xmlns:p14="http://schemas.microsoft.com/office/powerpoint/2010/main" val="10113518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3</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p:txBody>
          <a:bodyPr/>
          <a:lstStyle/>
          <a:p>
            <a:r>
              <a:rPr lang="de-DE" dirty="0">
                <a:solidFill>
                  <a:srgbClr val="007858"/>
                </a:solidFill>
                <a:latin typeface="Arial" panose="020B0604020202020204" pitchFamily="34" charset="0"/>
                <a:cs typeface="Arial" panose="020B0604020202020204" pitchFamily="34" charset="0"/>
              </a:rPr>
              <a:t>Entwicklung der Krankenhaus- und Bettenanzahl</a:t>
            </a:r>
            <a:endParaRPr lang="de-DE" dirty="0">
              <a:solidFill>
                <a:srgbClr val="007858"/>
              </a:solidFill>
            </a:endParaRPr>
          </a:p>
        </p:txBody>
      </p:sp>
      <p:graphicFrame>
        <p:nvGraphicFramePr>
          <p:cNvPr id="5" name="Diagramm 8">
            <a:extLst>
              <a:ext uri="{FF2B5EF4-FFF2-40B4-BE49-F238E27FC236}">
                <a16:creationId xmlns:a16="http://schemas.microsoft.com/office/drawing/2014/main" id="{CABE2283-B167-4459-A84E-3BC6A602E602}"/>
              </a:ext>
            </a:extLst>
          </p:cNvPr>
          <p:cNvGraphicFramePr>
            <a:graphicFrameLocks/>
          </p:cNvGraphicFramePr>
          <p:nvPr>
            <p:extLst>
              <p:ext uri="{D42A27DB-BD31-4B8C-83A1-F6EECF244321}">
                <p14:modId xmlns:p14="http://schemas.microsoft.com/office/powerpoint/2010/main" val="2043719537"/>
              </p:ext>
            </p:extLst>
          </p:nvPr>
        </p:nvGraphicFramePr>
        <p:xfrm>
          <a:off x="314642" y="987424"/>
          <a:ext cx="8514716" cy="3671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02880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4</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25792" cy="892175"/>
          </a:xfrm>
        </p:spPr>
        <p:txBody>
          <a:bodyPr/>
          <a:lstStyle/>
          <a:p>
            <a:r>
              <a:rPr lang="de-DE" dirty="0">
                <a:solidFill>
                  <a:srgbClr val="007858"/>
                </a:solidFill>
                <a:latin typeface="Arial" panose="020B0604020202020204" pitchFamily="34" charset="0"/>
                <a:cs typeface="Arial" panose="020B0604020202020204" pitchFamily="34" charset="0"/>
              </a:rPr>
              <a:t>Entwicklung </a:t>
            </a:r>
            <a:r>
              <a:rPr lang="en-US" dirty="0"/>
              <a:t>der </a:t>
            </a:r>
            <a:r>
              <a:rPr lang="en-US" dirty="0" err="1"/>
              <a:t>Vollkräfte</a:t>
            </a:r>
            <a:r>
              <a:rPr lang="en-US" dirty="0"/>
              <a:t> 2014 - 2024</a:t>
            </a:r>
            <a:endParaRPr lang="de-DE" dirty="0">
              <a:solidFill>
                <a:srgbClr val="007858"/>
              </a:solidFill>
            </a:endParaRPr>
          </a:p>
        </p:txBody>
      </p:sp>
      <p:graphicFrame>
        <p:nvGraphicFramePr>
          <p:cNvPr id="6" name="Diagramm 6">
            <a:extLst>
              <a:ext uri="{FF2B5EF4-FFF2-40B4-BE49-F238E27FC236}">
                <a16:creationId xmlns:a16="http://schemas.microsoft.com/office/drawing/2014/main" id="{0646B182-CCA9-4416-A130-103E0E9219C8}"/>
              </a:ext>
            </a:extLst>
          </p:cNvPr>
          <p:cNvGraphicFramePr>
            <a:graphicFrameLocks/>
          </p:cNvGraphicFramePr>
          <p:nvPr>
            <p:extLst>
              <p:ext uri="{D42A27DB-BD31-4B8C-83A1-F6EECF244321}">
                <p14:modId xmlns:p14="http://schemas.microsoft.com/office/powerpoint/2010/main" val="2228951953"/>
              </p:ext>
            </p:extLst>
          </p:nvPr>
        </p:nvGraphicFramePr>
        <p:xfrm>
          <a:off x="107950" y="1059582"/>
          <a:ext cx="8856154" cy="3783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3457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5</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80152" cy="503387"/>
          </a:xfrm>
        </p:spPr>
        <p:txBody>
          <a:bodyPr>
            <a:normAutofit fontScale="90000"/>
          </a:bodyPr>
          <a:lstStyle/>
          <a:p>
            <a:r>
              <a:rPr lang="de-DE" dirty="0">
                <a:latin typeface="Arial" panose="020B0604020202020204" pitchFamily="34" charset="0"/>
                <a:cs typeface="Arial" panose="020B0604020202020204" pitchFamily="34" charset="0"/>
              </a:rPr>
              <a:t>Entwicklung der Eckdaten der Krankenhäuser</a:t>
            </a:r>
          </a:p>
        </p:txBody>
      </p:sp>
      <p:graphicFrame>
        <p:nvGraphicFramePr>
          <p:cNvPr id="5" name="Diagramm 4">
            <a:extLst>
              <a:ext uri="{FF2B5EF4-FFF2-40B4-BE49-F238E27FC236}">
                <a16:creationId xmlns:a16="http://schemas.microsoft.com/office/drawing/2014/main" id="{99CC937B-2539-4716-A1C8-35F23598CC2C}"/>
              </a:ext>
            </a:extLst>
          </p:cNvPr>
          <p:cNvGraphicFramePr>
            <a:graphicFrameLocks noGrp="1"/>
          </p:cNvGraphicFramePr>
          <p:nvPr>
            <p:extLst>
              <p:ext uri="{D42A27DB-BD31-4B8C-83A1-F6EECF244321}">
                <p14:modId xmlns:p14="http://schemas.microsoft.com/office/powerpoint/2010/main" val="892926265"/>
              </p:ext>
            </p:extLst>
          </p:nvPr>
        </p:nvGraphicFramePr>
        <p:xfrm>
          <a:off x="0" y="1025237"/>
          <a:ext cx="8892479" cy="377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0404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6</a:t>
            </a:fld>
            <a:endParaRPr lang="de-DE" dirty="0"/>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80152" cy="503387"/>
          </a:xfrm>
        </p:spPr>
        <p:txBody>
          <a:bodyPr>
            <a:normAutofit fontScale="90000"/>
          </a:bodyPr>
          <a:lstStyle/>
          <a:p>
            <a:r>
              <a:rPr lang="de-DE" altLang="de-DE" dirty="0">
                <a:latin typeface="Arial" panose="020B0604020202020204" pitchFamily="34" charset="0"/>
                <a:cs typeface="Arial" panose="020B0604020202020204" pitchFamily="34" charset="0"/>
              </a:rPr>
              <a:t>Krankenhäuser und Betten nach Trägerschaft</a:t>
            </a:r>
            <a:endParaRPr lang="de-DE" dirty="0">
              <a:latin typeface="Arial" panose="020B0604020202020204" pitchFamily="34" charset="0"/>
              <a:cs typeface="Arial" panose="020B0604020202020204" pitchFamily="34" charset="0"/>
            </a:endParaRPr>
          </a:p>
        </p:txBody>
      </p:sp>
      <p:graphicFrame>
        <p:nvGraphicFramePr>
          <p:cNvPr id="7" name="Diagramm 10">
            <a:extLst>
              <a:ext uri="{FF2B5EF4-FFF2-40B4-BE49-F238E27FC236}">
                <a16:creationId xmlns:a16="http://schemas.microsoft.com/office/drawing/2014/main" id="{8ABBD47B-0044-464C-84D0-675EDBB66C2E}"/>
              </a:ext>
            </a:extLst>
          </p:cNvPr>
          <p:cNvGraphicFramePr>
            <a:graphicFrameLocks noGrp="1"/>
          </p:cNvGraphicFramePr>
          <p:nvPr>
            <p:extLst>
              <p:ext uri="{D42A27DB-BD31-4B8C-83A1-F6EECF244321}">
                <p14:modId xmlns:p14="http://schemas.microsoft.com/office/powerpoint/2010/main" val="1643738227"/>
              </p:ext>
            </p:extLst>
          </p:nvPr>
        </p:nvGraphicFramePr>
        <p:xfrm>
          <a:off x="211138" y="1328738"/>
          <a:ext cx="9296400" cy="351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11">
            <a:extLst>
              <a:ext uri="{FF2B5EF4-FFF2-40B4-BE49-F238E27FC236}">
                <a16:creationId xmlns:a16="http://schemas.microsoft.com/office/drawing/2014/main" id="{372124E0-F3CB-4853-A511-176716861964}"/>
              </a:ext>
            </a:extLst>
          </p:cNvPr>
          <p:cNvGraphicFramePr>
            <a:graphicFrameLocks noGrp="1"/>
          </p:cNvGraphicFramePr>
          <p:nvPr>
            <p:extLst>
              <p:ext uri="{D42A27DB-BD31-4B8C-83A1-F6EECF244321}">
                <p14:modId xmlns:p14="http://schemas.microsoft.com/office/powerpoint/2010/main" val="3421232891"/>
              </p:ext>
            </p:extLst>
          </p:nvPr>
        </p:nvGraphicFramePr>
        <p:xfrm>
          <a:off x="7502822" y="1419622"/>
          <a:ext cx="1816100" cy="33385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14">
            <a:extLst>
              <a:ext uri="{FF2B5EF4-FFF2-40B4-BE49-F238E27FC236}">
                <a16:creationId xmlns:a16="http://schemas.microsoft.com/office/drawing/2014/main" id="{258BCA7F-1FC0-4765-BBC8-FB6AEC9CF704}"/>
              </a:ext>
            </a:extLst>
          </p:cNvPr>
          <p:cNvSpPr txBox="1">
            <a:spLocks noChangeArrowheads="1"/>
          </p:cNvSpPr>
          <p:nvPr/>
        </p:nvSpPr>
        <p:spPr bwMode="auto">
          <a:xfrm>
            <a:off x="6643688" y="875617"/>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spcAft>
                <a:spcPts val="300"/>
              </a:spcAft>
              <a:buChar char="•"/>
              <a:defRPr sz="2000" b="1">
                <a:solidFill>
                  <a:schemeClr val="tx1"/>
                </a:solidFill>
                <a:latin typeface="Arial" charset="0"/>
              </a:defRPr>
            </a:lvl1pPr>
            <a:lvl2pPr marL="742950" indent="-285750" eaLnBrk="0" hangingPunct="0">
              <a:spcBef>
                <a:spcPts val="1200"/>
              </a:spcBef>
              <a:spcAft>
                <a:spcPts val="300"/>
              </a:spcAft>
              <a:buChar char="–"/>
              <a:defRPr b="1">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ctr" eaLnBrk="1" hangingPunct="1">
              <a:spcBef>
                <a:spcPct val="0"/>
              </a:spcBef>
              <a:spcAft>
                <a:spcPct val="0"/>
              </a:spcAft>
              <a:buFontTx/>
              <a:buNone/>
            </a:pPr>
            <a:r>
              <a:rPr lang="de-DE" altLang="de-DE" sz="1800" b="0" u="sng" dirty="0">
                <a:solidFill>
                  <a:srgbClr val="000000"/>
                </a:solidFill>
                <a:ea typeface="ＭＳ Ｐゴシック" pitchFamily="34" charset="-128"/>
              </a:rPr>
              <a:t>Aufgestellte Betten</a:t>
            </a:r>
          </a:p>
        </p:txBody>
      </p:sp>
      <p:sp>
        <p:nvSpPr>
          <p:cNvPr id="10" name="Textfeld 14">
            <a:extLst>
              <a:ext uri="{FF2B5EF4-FFF2-40B4-BE49-F238E27FC236}">
                <a16:creationId xmlns:a16="http://schemas.microsoft.com/office/drawing/2014/main" id="{277DEE67-2059-40C8-AEB6-BA9071DD2ED3}"/>
              </a:ext>
            </a:extLst>
          </p:cNvPr>
          <p:cNvSpPr txBox="1">
            <a:spLocks noChangeArrowheads="1"/>
          </p:cNvSpPr>
          <p:nvPr/>
        </p:nvSpPr>
        <p:spPr bwMode="auto">
          <a:xfrm>
            <a:off x="260439" y="865994"/>
            <a:ext cx="653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spcAft>
                <a:spcPts val="300"/>
              </a:spcAft>
              <a:buChar char="•"/>
              <a:defRPr sz="2000" b="1">
                <a:solidFill>
                  <a:schemeClr val="tx1"/>
                </a:solidFill>
                <a:latin typeface="Arial" charset="0"/>
              </a:defRPr>
            </a:lvl1pPr>
            <a:lvl2pPr marL="742950" indent="-285750" eaLnBrk="0" hangingPunct="0">
              <a:spcBef>
                <a:spcPts val="1200"/>
              </a:spcBef>
              <a:spcAft>
                <a:spcPts val="300"/>
              </a:spcAft>
              <a:buChar char="–"/>
              <a:defRPr b="1">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ctr" eaLnBrk="1" hangingPunct="1">
              <a:spcBef>
                <a:spcPct val="0"/>
              </a:spcBef>
              <a:spcAft>
                <a:spcPct val="0"/>
              </a:spcAft>
              <a:buFontTx/>
              <a:buNone/>
            </a:pPr>
            <a:r>
              <a:rPr lang="de-DE" altLang="de-DE" sz="1800" b="0" u="sng" dirty="0">
                <a:solidFill>
                  <a:srgbClr val="000000"/>
                </a:solidFill>
              </a:rPr>
              <a:t>Allgemeine Krankenhäuser</a:t>
            </a:r>
          </a:p>
        </p:txBody>
      </p:sp>
      <p:sp>
        <p:nvSpPr>
          <p:cNvPr id="11" name="Textfeld 5">
            <a:extLst>
              <a:ext uri="{FF2B5EF4-FFF2-40B4-BE49-F238E27FC236}">
                <a16:creationId xmlns:a16="http://schemas.microsoft.com/office/drawing/2014/main" id="{012ED08C-E5BE-4CAB-871B-4C6A6CBF1FE7}"/>
              </a:ext>
            </a:extLst>
          </p:cNvPr>
          <p:cNvSpPr txBox="1"/>
          <p:nvPr/>
        </p:nvSpPr>
        <p:spPr>
          <a:xfrm>
            <a:off x="8084513" y="1563638"/>
            <a:ext cx="646112" cy="303212"/>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chemeClr val="bg1"/>
                </a:solidFill>
                <a:cs typeface="Arial" panose="020B0604020202020204" pitchFamily="34" charset="0"/>
              </a:rPr>
              <a:t>19,</a:t>
            </a:r>
            <a:r>
              <a:rPr lang="de-DE" dirty="0">
                <a:solidFill>
                  <a:schemeClr val="bg1"/>
                </a:solidFill>
                <a:cs typeface="Arial" panose="020B0604020202020204" pitchFamily="34" charset="0"/>
              </a:rPr>
              <a:t>7 %</a:t>
            </a:r>
          </a:p>
        </p:txBody>
      </p:sp>
      <p:sp>
        <p:nvSpPr>
          <p:cNvPr id="12" name="Textfeld 5">
            <a:extLst>
              <a:ext uri="{FF2B5EF4-FFF2-40B4-BE49-F238E27FC236}">
                <a16:creationId xmlns:a16="http://schemas.microsoft.com/office/drawing/2014/main" id="{E3E91FC0-2E72-4579-9809-B23B9E71F9B6}"/>
              </a:ext>
            </a:extLst>
          </p:cNvPr>
          <p:cNvSpPr txBox="1"/>
          <p:nvPr/>
        </p:nvSpPr>
        <p:spPr>
          <a:xfrm>
            <a:off x="8047992" y="2387973"/>
            <a:ext cx="646112" cy="301625"/>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rgbClr val="FFFFFF"/>
                </a:solidFill>
                <a:cs typeface="Arial" panose="020B0604020202020204" pitchFamily="34" charset="0"/>
              </a:rPr>
              <a:t>33,6</a:t>
            </a:r>
            <a:r>
              <a:rPr lang="de-DE" dirty="0">
                <a:solidFill>
                  <a:srgbClr val="FFFFFF"/>
                </a:solidFill>
                <a:cs typeface="Arial" panose="020B0604020202020204" pitchFamily="34" charset="0"/>
              </a:rPr>
              <a:t> %</a:t>
            </a:r>
          </a:p>
        </p:txBody>
      </p:sp>
      <p:sp>
        <p:nvSpPr>
          <p:cNvPr id="13" name="Textfeld 5">
            <a:extLst>
              <a:ext uri="{FF2B5EF4-FFF2-40B4-BE49-F238E27FC236}">
                <a16:creationId xmlns:a16="http://schemas.microsoft.com/office/drawing/2014/main" id="{3A6B8A70-6C79-42E4-AD39-162AE6E92F55}"/>
              </a:ext>
            </a:extLst>
          </p:cNvPr>
          <p:cNvSpPr txBox="1"/>
          <p:nvPr/>
        </p:nvSpPr>
        <p:spPr>
          <a:xfrm>
            <a:off x="8065483" y="3572299"/>
            <a:ext cx="646112" cy="303213"/>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rgbClr val="FFFFFF"/>
                </a:solidFill>
                <a:cs typeface="Arial" panose="020B0604020202020204" pitchFamily="34" charset="0"/>
              </a:rPr>
              <a:t>46,7</a:t>
            </a:r>
            <a:r>
              <a:rPr lang="de-DE" dirty="0">
                <a:solidFill>
                  <a:srgbClr val="FFFFFF"/>
                </a:solidFill>
                <a:cs typeface="Arial" panose="020B0604020202020204" pitchFamily="34" charset="0"/>
              </a:rPr>
              <a:t> %</a:t>
            </a:r>
          </a:p>
        </p:txBody>
      </p:sp>
    </p:spTree>
    <p:extLst>
      <p:ext uri="{BB962C8B-B14F-4D97-AF65-F5344CB8AC3E}">
        <p14:creationId xmlns:p14="http://schemas.microsoft.com/office/powerpoint/2010/main" val="25744429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7</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2"/>
            <a:ext cx="8280152" cy="935435"/>
          </a:xfrm>
        </p:spPr>
        <p:txBody>
          <a:bodyPr>
            <a:normAutofit/>
          </a:bodyPr>
          <a:lstStyle/>
          <a:p>
            <a:r>
              <a:rPr lang="de-DE" altLang="de-DE" dirty="0">
                <a:latin typeface="Arial" panose="020B0604020202020204" pitchFamily="34" charset="0"/>
                <a:cs typeface="Arial" panose="020B0604020202020204" pitchFamily="34" charset="0"/>
              </a:rPr>
              <a:t>Krankenhäuser nach Trägerschaft 2024 - Ländervergleich</a:t>
            </a:r>
            <a:endParaRPr lang="de-DE" dirty="0">
              <a:latin typeface="Arial" panose="020B0604020202020204" pitchFamily="34" charset="0"/>
              <a:cs typeface="Arial" panose="020B0604020202020204" pitchFamily="34" charset="0"/>
            </a:endParaRPr>
          </a:p>
        </p:txBody>
      </p:sp>
      <p:graphicFrame>
        <p:nvGraphicFramePr>
          <p:cNvPr id="6" name="Diagramm 10">
            <a:extLst>
              <a:ext uri="{FF2B5EF4-FFF2-40B4-BE49-F238E27FC236}">
                <a16:creationId xmlns:a16="http://schemas.microsoft.com/office/drawing/2014/main" id="{BFC6D571-BCC3-47AD-9161-5F498426F8C1}"/>
              </a:ext>
            </a:extLst>
          </p:cNvPr>
          <p:cNvGraphicFramePr>
            <a:graphicFrameLocks noGrp="1"/>
          </p:cNvGraphicFramePr>
          <p:nvPr>
            <p:extLst>
              <p:ext uri="{D42A27DB-BD31-4B8C-83A1-F6EECF244321}">
                <p14:modId xmlns:p14="http://schemas.microsoft.com/office/powerpoint/2010/main" val="2442439142"/>
              </p:ext>
            </p:extLst>
          </p:nvPr>
        </p:nvGraphicFramePr>
        <p:xfrm>
          <a:off x="107950" y="1059582"/>
          <a:ext cx="892810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740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8</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2"/>
            <a:ext cx="8730048" cy="935435"/>
          </a:xfrm>
        </p:spPr>
        <p:txBody>
          <a:bodyPr>
            <a:normAutofit/>
          </a:bodyPr>
          <a:lstStyle/>
          <a:p>
            <a:r>
              <a:rPr lang="de-DE" altLang="de-DE" sz="2800" dirty="0">
                <a:latin typeface="Arial" panose="020B0604020202020204" pitchFamily="34" charset="0"/>
                <a:cs typeface="Arial" panose="020B0604020202020204" pitchFamily="34" charset="0"/>
              </a:rPr>
              <a:t>Krankenhausbetten nach Trägerschaft 2024 - Ländervergleich</a:t>
            </a:r>
            <a:endParaRPr lang="de-DE" sz="2800" dirty="0">
              <a:latin typeface="Arial" panose="020B0604020202020204" pitchFamily="34" charset="0"/>
              <a:cs typeface="Arial" panose="020B0604020202020204" pitchFamily="34" charset="0"/>
            </a:endParaRPr>
          </a:p>
        </p:txBody>
      </p:sp>
      <p:graphicFrame>
        <p:nvGraphicFramePr>
          <p:cNvPr id="5" name="Diagramm 11">
            <a:extLst>
              <a:ext uri="{FF2B5EF4-FFF2-40B4-BE49-F238E27FC236}">
                <a16:creationId xmlns:a16="http://schemas.microsoft.com/office/drawing/2014/main" id="{9729EB74-ED14-44BB-B1A0-60D93F3117A2}"/>
              </a:ext>
            </a:extLst>
          </p:cNvPr>
          <p:cNvGraphicFramePr>
            <a:graphicFrameLocks noGrp="1"/>
          </p:cNvGraphicFramePr>
          <p:nvPr>
            <p:extLst>
              <p:ext uri="{D42A27DB-BD31-4B8C-83A1-F6EECF244321}">
                <p14:modId xmlns:p14="http://schemas.microsoft.com/office/powerpoint/2010/main" val="3419515840"/>
              </p:ext>
            </p:extLst>
          </p:nvPr>
        </p:nvGraphicFramePr>
        <p:xfrm>
          <a:off x="234565" y="771550"/>
          <a:ext cx="8730048" cy="4071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7632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9</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 Bundesländer</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BF6F09C1-2E57-416B-8F02-B144129DD98A}"/>
              </a:ext>
            </a:extLst>
          </p:cNvPr>
          <p:cNvGraphicFramePr>
            <a:graphicFrameLocks/>
          </p:cNvGraphicFramePr>
          <p:nvPr>
            <p:extLst>
              <p:ext uri="{D42A27DB-BD31-4B8C-83A1-F6EECF244321}">
                <p14:modId xmlns:p14="http://schemas.microsoft.com/office/powerpoint/2010/main" val="1780071966"/>
              </p:ext>
            </p:extLst>
          </p:nvPr>
        </p:nvGraphicFramePr>
        <p:xfrm>
          <a:off x="755576" y="931742"/>
          <a:ext cx="7416824" cy="372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8618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10</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57DA5EB1-DF5F-4E7F-A06F-EFFEF33E1A40}"/>
              </a:ext>
            </a:extLst>
          </p:cNvPr>
          <p:cNvGraphicFramePr>
            <a:graphicFrameLocks/>
          </p:cNvGraphicFramePr>
          <p:nvPr>
            <p:extLst>
              <p:ext uri="{D42A27DB-BD31-4B8C-83A1-F6EECF244321}">
                <p14:modId xmlns:p14="http://schemas.microsoft.com/office/powerpoint/2010/main" val="3481011937"/>
              </p:ext>
            </p:extLst>
          </p:nvPr>
        </p:nvGraphicFramePr>
        <p:xfrm>
          <a:off x="449896" y="918270"/>
          <a:ext cx="7938528" cy="3669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12492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2.xml><?xml version="1.0" encoding="utf-8"?>
<a:theme xmlns:a="http://schemas.openxmlformats.org/drawingml/2006/main" name="1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3.xml><?xml version="1.0" encoding="utf-8"?>
<a:theme xmlns:a="http://schemas.openxmlformats.org/drawingml/2006/main" name="2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4.xml><?xml version="1.0" encoding="utf-8"?>
<a:theme xmlns:a="http://schemas.openxmlformats.org/drawingml/2006/main" name="4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Powerpoint DKG Template.potx" id="{4DCBCB7B-56B7-46AD-BB1D-CEF44FFAAB56}" vid="{9FADEE88-A149-4CA7-ABEC-C6252570A1A9}"/>
    </a:ext>
  </a:extLst>
</a:theme>
</file>

<file path=ppt/theme/theme5.xml><?xml version="1.0" encoding="utf-8"?>
<a:theme xmlns:a="http://schemas.openxmlformats.org/drawingml/2006/main" name="3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6.xml><?xml version="1.0" encoding="utf-8"?>
<a:theme xmlns:a="http://schemas.openxmlformats.org/drawingml/2006/main" name="DKG">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 id="{4771F626-B2AB-48E2-88DE-17484DF0AFCF}" vid="{F9DD6D1D-1C93-4EE5-9E12-0280FFFEFB7E}"/>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Publicis Groupe</Template>
  <TotalTime>0</TotalTime>
  <Words>321</Words>
  <Application>Microsoft Office PowerPoint</Application>
  <PresentationFormat>Bildschirmpräsentation (16:9)</PresentationFormat>
  <Paragraphs>115</Paragraphs>
  <Slides>12</Slides>
  <Notes>11</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12</vt:i4>
      </vt:variant>
    </vt:vector>
  </HeadingPairs>
  <TitlesOfParts>
    <vt:vector size="25" baseType="lpstr">
      <vt:lpstr>ＭＳ Ｐゴシック</vt:lpstr>
      <vt:lpstr>Arial</vt:lpstr>
      <vt:lpstr>Calibri</vt:lpstr>
      <vt:lpstr>Calibri Light</vt:lpstr>
      <vt:lpstr>Gotham-Bold</vt:lpstr>
      <vt:lpstr>Gotham-Book</vt:lpstr>
      <vt:lpstr>Symbol</vt:lpstr>
      <vt:lpstr>Publicis Groupe</vt:lpstr>
      <vt:lpstr>1_Publicis Groupe</vt:lpstr>
      <vt:lpstr>2_Publicis Groupe</vt:lpstr>
      <vt:lpstr>4_Publicis Groupe</vt:lpstr>
      <vt:lpstr>3_Publicis Groupe</vt:lpstr>
      <vt:lpstr>DKG</vt:lpstr>
      <vt:lpstr>Krankenhausstatistik - Eckdaten der Krankenhausversorgung -</vt:lpstr>
      <vt:lpstr>Entwicklung der Krankenhaus- und Bettenanzahl</vt:lpstr>
      <vt:lpstr>Entwicklung der Vollkräfte 2014 - 2024</vt:lpstr>
      <vt:lpstr>Entwicklung der Eckdaten der Krankenhäuser</vt:lpstr>
      <vt:lpstr>Krankenhäuser und Betten nach Trägerschaft</vt:lpstr>
      <vt:lpstr>Krankenhäuser nach Trägerschaft 2024 - Ländervergleich</vt:lpstr>
      <vt:lpstr>Krankenhausbetten nach Trägerschaft 2024 - Ländervergleich</vt:lpstr>
      <vt:lpstr>Investitionsfinanzierung Bundesländer</vt:lpstr>
      <vt:lpstr>Investitionsfinanzierung</vt:lpstr>
      <vt:lpstr>Investitionsfinanzierung</vt:lpstr>
      <vt:lpstr>GKV - Ausgaben</vt:lpstr>
      <vt:lpstr>GKV - Ausgaben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 trifftiger Titel</dc:title>
  <dc:creator>Hans Burmeister</dc:creator>
  <cp:lastModifiedBy>Renning</cp:lastModifiedBy>
  <cp:revision>702</cp:revision>
  <cp:lastPrinted>2024-11-21T11:41:54Z</cp:lastPrinted>
  <dcterms:created xsi:type="dcterms:W3CDTF">2021-04-21T10:48:49Z</dcterms:created>
  <dcterms:modified xsi:type="dcterms:W3CDTF">2026-04-16T09:10:29Z</dcterms:modified>
</cp:coreProperties>
</file>