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10"/>
  </p:notesMasterIdLst>
  <p:sldIdLst>
    <p:sldId id="355" r:id="rId2"/>
    <p:sldId id="1265" r:id="rId3"/>
    <p:sldId id="9920" r:id="rId4"/>
    <p:sldId id="9921" r:id="rId5"/>
    <p:sldId id="9916" r:id="rId6"/>
    <p:sldId id="9923" r:id="rId7"/>
    <p:sldId id="9917" r:id="rId8"/>
    <p:sldId id="9922" r:id="rId9"/>
  </p:sldIdLst>
  <p:sldSz cx="9144000" cy="5143500" type="screen16x9"/>
  <p:notesSz cx="6811963" cy="99425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4" orient="horz" pos="2935" userDrawn="1">
          <p15:clr>
            <a:srgbClr val="A4A3A4"/>
          </p15:clr>
        </p15:guide>
        <p15:guide id="6" pos="5465" userDrawn="1">
          <p15:clr>
            <a:srgbClr val="A4A3A4"/>
          </p15:clr>
        </p15:guide>
        <p15:guide id="7" pos="476" userDrawn="1">
          <p15:clr>
            <a:srgbClr val="A4A3A4"/>
          </p15:clr>
        </p15:guide>
        <p15:guide id="8" orient="horz" pos="123" userDrawn="1">
          <p15:clr>
            <a:srgbClr val="A4A3A4"/>
          </p15:clr>
        </p15:guide>
        <p15:guide id="9" orient="horz" pos="3162" userDrawn="1">
          <p15:clr>
            <a:srgbClr val="A4A3A4"/>
          </p15:clr>
        </p15:guide>
        <p15:guide id="10" pos="295" userDrawn="1">
          <p15:clr>
            <a:srgbClr val="A4A3A4"/>
          </p15:clr>
        </p15:guide>
        <p15:guide id="11" orient="horz" pos="441" userDrawn="1">
          <p15:clr>
            <a:srgbClr val="A4A3A4"/>
          </p15:clr>
        </p15:guide>
        <p15:guide id="12" orient="horz" pos="713" userDrawn="1">
          <p15:clr>
            <a:srgbClr val="A4A3A4"/>
          </p15:clr>
        </p15:guide>
        <p15:guide id="13" pos="2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gen, Hanna" initials="DH" lastIdx="5" clrIdx="0">
    <p:extLst>
      <p:ext uri="{19B8F6BF-5375-455C-9EA6-DF929625EA0E}">
        <p15:presenceInfo xmlns:p15="http://schemas.microsoft.com/office/powerpoint/2012/main" userId="S-1-5-21-1004336348-1659004503-725345543-4301" providerId="AD"/>
      </p:ext>
    </p:extLst>
  </p:cmAuthor>
  <p:cmAuthor id="2" name="Laufer, Roland" initials="LR" lastIdx="36" clrIdx="1">
    <p:extLst>
      <p:ext uri="{19B8F6BF-5375-455C-9EA6-DF929625EA0E}">
        <p15:presenceInfo xmlns:p15="http://schemas.microsoft.com/office/powerpoint/2012/main" userId="S-1-5-21-1004336348-1659004503-725345543-3160" providerId="AD"/>
      </p:ext>
    </p:extLst>
  </p:cmAuthor>
  <p:cmAuthor id="3" name="Roths, Urban" initials="RU" lastIdx="9" clrIdx="2">
    <p:extLst>
      <p:ext uri="{19B8F6BF-5375-455C-9EA6-DF929625EA0E}">
        <p15:presenceInfo xmlns:p15="http://schemas.microsoft.com/office/powerpoint/2012/main" userId="S-1-5-21-1004336348-1659004503-725345543-1287" providerId="AD"/>
      </p:ext>
    </p:extLst>
  </p:cmAuthor>
  <p:cmAuthor id="4" name="Stüben, Jonas" initials="SJ" lastIdx="2" clrIdx="3">
    <p:extLst>
      <p:ext uri="{19B8F6BF-5375-455C-9EA6-DF929625EA0E}">
        <p15:presenceInfo xmlns:p15="http://schemas.microsoft.com/office/powerpoint/2012/main" userId="S-1-5-21-1004336348-1659004503-725345543-4872" providerId="AD"/>
      </p:ext>
    </p:extLst>
  </p:cmAuthor>
  <p:cmAuthor id="5" name="Dunkel, Tatjana" initials="DT" lastIdx="2" clrIdx="4">
    <p:extLst>
      <p:ext uri="{19B8F6BF-5375-455C-9EA6-DF929625EA0E}">
        <p15:presenceInfo xmlns:p15="http://schemas.microsoft.com/office/powerpoint/2012/main" userId="S-1-5-21-1004336348-1659004503-725345543-6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8"/>
    <a:srgbClr val="FF0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88777" autoAdjust="0"/>
  </p:normalViewPr>
  <p:slideViewPr>
    <p:cSldViewPr showGuides="1">
      <p:cViewPr varScale="1">
        <p:scale>
          <a:sx n="100" d="100"/>
          <a:sy n="100" d="100"/>
        </p:scale>
        <p:origin x="691" y="58"/>
      </p:cViewPr>
      <p:guideLst>
        <p:guide orient="horz" pos="1620"/>
        <p:guide pos="2880"/>
        <p:guide orient="horz" pos="2935"/>
        <p:guide pos="5465"/>
        <p:guide pos="476"/>
        <p:guide orient="horz" pos="123"/>
        <p:guide orient="horz" pos="3162"/>
        <p:guide pos="295"/>
        <p:guide orient="horz" pos="441"/>
        <p:guide orient="horz" pos="713"/>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7349823321555"/>
          <c:y val="0.10698689956331878"/>
          <c:w val="0.79505300353356889"/>
          <c:h val="0.78602620087336239"/>
        </c:manualLayout>
      </c:layout>
      <c:doughnutChart>
        <c:varyColors val="0"/>
        <c:ser>
          <c:idx val="0"/>
          <c:order val="0"/>
          <c:dPt>
            <c:idx val="0"/>
            <c:bubble3D val="0"/>
            <c:explosion val="10"/>
            <c:spPr>
              <a:solidFill>
                <a:schemeClr val="accent1"/>
              </a:solidFill>
              <a:ln>
                <a:noFill/>
              </a:ln>
            </c:spPr>
            <c:extLst>
              <c:ext xmlns:c16="http://schemas.microsoft.com/office/drawing/2014/chart" uri="{C3380CC4-5D6E-409C-BE32-E72D297353CC}">
                <c16:uniqueId val="{00000000-4A52-43C2-BB1F-6252B67805C9}"/>
              </c:ext>
            </c:extLst>
          </c:dPt>
          <c:dPt>
            <c:idx val="1"/>
            <c:bubble3D val="0"/>
            <c:spPr>
              <a:solidFill>
                <a:schemeClr val="accent2"/>
              </a:solidFill>
              <a:ln w="6350" cmpd="sng" algn="ctr">
                <a:solidFill>
                  <a:schemeClr val="bg1"/>
                </a:solidFill>
                <a:prstDash val="solid"/>
              </a:ln>
            </c:spPr>
            <c:extLst>
              <c:ext xmlns:c16="http://schemas.microsoft.com/office/drawing/2014/chart" uri="{C3380CC4-5D6E-409C-BE32-E72D297353CC}">
                <c16:uniqueId val="{00000001-4A52-43C2-BB1F-6252B67805C9}"/>
              </c:ext>
            </c:extLst>
          </c:dPt>
          <c:dPt>
            <c:idx val="2"/>
            <c:bubble3D val="0"/>
            <c:spPr>
              <a:solidFill>
                <a:schemeClr val="accent3"/>
              </a:solidFill>
              <a:ln>
                <a:noFill/>
              </a:ln>
            </c:spPr>
            <c:extLst>
              <c:ext xmlns:c16="http://schemas.microsoft.com/office/drawing/2014/chart" uri="{C3380CC4-5D6E-409C-BE32-E72D297353CC}">
                <c16:uniqueId val="{00000002-4A52-43C2-BB1F-6252B67805C9}"/>
              </c:ext>
            </c:extLst>
          </c:dPt>
          <c:dPt>
            <c:idx val="3"/>
            <c:bubble3D val="0"/>
            <c:spPr>
              <a:solidFill>
                <a:schemeClr val="accent4"/>
              </a:solidFill>
              <a:ln>
                <a:noFill/>
              </a:ln>
            </c:spPr>
            <c:extLst>
              <c:ext xmlns:c16="http://schemas.microsoft.com/office/drawing/2014/chart" uri="{C3380CC4-5D6E-409C-BE32-E72D297353CC}">
                <c16:uniqueId val="{00000003-4A52-43C2-BB1F-6252B67805C9}"/>
              </c:ext>
            </c:extLst>
          </c:dPt>
          <c:dPt>
            <c:idx val="4"/>
            <c:bubble3D val="0"/>
            <c:spPr>
              <a:solidFill>
                <a:schemeClr val="accent5"/>
              </a:solidFill>
              <a:ln>
                <a:noFill/>
              </a:ln>
            </c:spPr>
            <c:extLst>
              <c:ext xmlns:c16="http://schemas.microsoft.com/office/drawing/2014/chart" uri="{C3380CC4-5D6E-409C-BE32-E72D297353CC}">
                <c16:uniqueId val="{00000004-4A52-43C2-BB1F-6252B67805C9}"/>
              </c:ext>
            </c:extLst>
          </c:dPt>
          <c:dPt>
            <c:idx val="5"/>
            <c:bubble3D val="0"/>
            <c:spPr>
              <a:solidFill>
                <a:schemeClr val="accent6"/>
              </a:solidFill>
              <a:ln>
                <a:noFill/>
              </a:ln>
            </c:spPr>
            <c:extLst>
              <c:ext xmlns:c16="http://schemas.microsoft.com/office/drawing/2014/chart" uri="{C3380CC4-5D6E-409C-BE32-E72D297353CC}">
                <c16:uniqueId val="{00000005-4A52-43C2-BB1F-6252B67805C9}"/>
              </c:ext>
            </c:extLst>
          </c:dPt>
          <c:dLbls>
            <c:dLbl>
              <c:idx val="0"/>
              <c:layout>
                <c:manualLayout>
                  <c:x val="4.1077738515901061E-2"/>
                  <c:y val="-2.0960698689956331E-2"/>
                </c:manualLayout>
              </c:layout>
              <c:numFmt formatCode="#,##0&quot;%&quot;;&quot;-&quot;#,##0&quot;%&quot;" sourceLinked="0"/>
              <c:spPr>
                <a:noFill/>
                <a:ln>
                  <a:noFill/>
                </a:ln>
              </c:spPr>
              <c:txPr>
                <a:bodyPr wrap="none"/>
                <a:lstStyle/>
                <a:p>
                  <a:pPr>
                    <a:defRPr sz="1400">
                      <a:solidFill>
                        <a:schemeClr val="bg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52-43C2-BB1F-6252B67805C9}"/>
                </c:ext>
              </c:extLst>
            </c:dLbl>
            <c:dLbl>
              <c:idx val="1"/>
              <c:layout>
                <c:manualLayout>
                  <c:x val="1.9876325088339222E-2"/>
                  <c:y val="4.7161572052401748E-2"/>
                </c:manualLayout>
              </c:layout>
              <c:numFmt formatCode="#,##0&quot;%&quot;;&quot;-&quot;#,##0&quot;%&quot;" sourceLinked="0"/>
              <c:spPr>
                <a:noFill/>
                <a:ln>
                  <a:noFill/>
                </a:ln>
              </c:spPr>
              <c:txPr>
                <a:bodyPr wrap="none"/>
                <a:lstStyle/>
                <a:p>
                  <a:pPr>
                    <a:defRPr sz="1400">
                      <a:solidFill>
                        <a:schemeClr val="bg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52-43C2-BB1F-6252B67805C9}"/>
                </c:ext>
              </c:extLst>
            </c:dLbl>
            <c:dLbl>
              <c:idx val="2"/>
              <c:layout>
                <c:manualLayout>
                  <c:x val="-2.0318021201413426E-2"/>
                  <c:y val="5.4148471615720527E-2"/>
                </c:manualLayout>
              </c:layout>
              <c:numFmt formatCode="#,##0&quot;%&quot;;&quot;-&quot;#,##0&quot;%&quot;" sourceLinked="0"/>
              <c:spPr>
                <a:noFill/>
                <a:ln>
                  <a:noFill/>
                </a:ln>
              </c:spPr>
              <c:txPr>
                <a:bodyPr wrap="none"/>
                <a:lstStyle/>
                <a:p>
                  <a:pPr>
                    <a:defRPr sz="1400">
                      <a:solidFill>
                        <a:schemeClr val="bg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52-43C2-BB1F-6252B67805C9}"/>
                </c:ext>
              </c:extLst>
            </c:dLbl>
            <c:dLbl>
              <c:idx val="3"/>
              <c:layout>
                <c:manualLayout>
                  <c:x val="-4.1077738515901061E-2"/>
                  <c:y val="1.8340611353711789E-2"/>
                </c:manualLayout>
              </c:layout>
              <c:numFmt formatCode="#,##0&quot;%&quot;;&quot;-&quot;#,##0&quot;%&quot;" sourceLinked="0"/>
              <c:spPr>
                <a:noFill/>
                <a:ln>
                  <a:noFill/>
                </a:ln>
              </c:spPr>
              <c:txPr>
                <a:bodyPr wrap="none"/>
                <a:lstStyle/>
                <a:p>
                  <a:pPr>
                    <a:defRPr sz="1400">
                      <a:solidFill>
                        <a:schemeClr val="tx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52-43C2-BB1F-6252B67805C9}"/>
                </c:ext>
              </c:extLst>
            </c:dLbl>
            <c:dLbl>
              <c:idx val="4"/>
              <c:layout>
                <c:manualLayout>
                  <c:x val="-5.4328621908127206E-2"/>
                  <c:y val="-2.0960698689956331E-2"/>
                </c:manualLayout>
              </c:layout>
              <c:numFmt formatCode="#,##0&quot;%&quot;;&quot;-&quot;#,##0&quot;%&quot;" sourceLinked="0"/>
              <c:spPr>
                <a:noFill/>
                <a:ln>
                  <a:noFill/>
                </a:ln>
              </c:spPr>
              <c:txPr>
                <a:bodyPr wrap="none"/>
                <a:lstStyle/>
                <a:p>
                  <a:pPr>
                    <a:defRPr sz="1400">
                      <a:solidFill>
                        <a:schemeClr val="tx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52-43C2-BB1F-6252B67805C9}"/>
                </c:ext>
              </c:extLst>
            </c:dLbl>
            <c:dLbl>
              <c:idx val="5"/>
              <c:layout>
                <c:manualLayout>
                  <c:x val="-2.4734982332155476E-2"/>
                  <c:y val="-4.5851528384279479E-2"/>
                </c:manualLayout>
              </c:layout>
              <c:numFmt formatCode="#,##0&quot;%&quot;;&quot;-&quot;#,##0&quot;%&quot;" sourceLinked="0"/>
              <c:spPr>
                <a:noFill/>
                <a:ln>
                  <a:noFill/>
                </a:ln>
              </c:spPr>
              <c:txPr>
                <a:bodyPr wrap="none"/>
                <a:lstStyle/>
                <a:p>
                  <a:pPr>
                    <a:defRPr sz="1400">
                      <a:solidFill>
                        <a:schemeClr val="tx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52-43C2-BB1F-6252B67805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35.602570320077589</c:v>
                </c:pt>
                <c:pt idx="1">
                  <c:v>16.707080504364693</c:v>
                </c:pt>
                <c:pt idx="2">
                  <c:v>6.4439864209505346</c:v>
                </c:pt>
                <c:pt idx="3">
                  <c:v>18.386275460717748</c:v>
                </c:pt>
                <c:pt idx="4">
                  <c:v>6.9289524733268664</c:v>
                </c:pt>
                <c:pt idx="5">
                  <c:v>15.931134820562573</c:v>
                </c:pt>
              </c:numCache>
            </c:numRef>
          </c:val>
          <c:extLst>
            <c:ext xmlns:c16="http://schemas.microsoft.com/office/drawing/2014/chart" uri="{C3380CC4-5D6E-409C-BE32-E72D297353CC}">
              <c16:uniqueId val="{00000006-4A52-43C2-BB1F-6252B67805C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7349823321555"/>
          <c:y val="0.10698689956331878"/>
          <c:w val="0.79505300353356889"/>
          <c:h val="0.78602620087336239"/>
        </c:manualLayout>
      </c:layout>
      <c:doughnutChart>
        <c:varyColors val="0"/>
        <c:ser>
          <c:idx val="0"/>
          <c:order val="0"/>
          <c:dPt>
            <c:idx val="0"/>
            <c:bubble3D val="0"/>
            <c:explosion val="10"/>
            <c:spPr>
              <a:solidFill>
                <a:schemeClr val="accent1"/>
              </a:solidFill>
              <a:ln>
                <a:noFill/>
              </a:ln>
            </c:spPr>
            <c:extLst>
              <c:ext xmlns:c16="http://schemas.microsoft.com/office/drawing/2014/chart" uri="{C3380CC4-5D6E-409C-BE32-E72D297353CC}">
                <c16:uniqueId val="{00000000-43FA-4A2D-94CD-B795D3022004}"/>
              </c:ext>
            </c:extLst>
          </c:dPt>
          <c:dPt>
            <c:idx val="1"/>
            <c:bubble3D val="0"/>
            <c:spPr>
              <a:solidFill>
                <a:schemeClr val="accent2"/>
              </a:solidFill>
              <a:ln w="6350" cmpd="sng" algn="ctr">
                <a:solidFill>
                  <a:schemeClr val="bg1"/>
                </a:solidFill>
                <a:prstDash val="solid"/>
              </a:ln>
            </c:spPr>
            <c:extLst>
              <c:ext xmlns:c16="http://schemas.microsoft.com/office/drawing/2014/chart" uri="{C3380CC4-5D6E-409C-BE32-E72D297353CC}">
                <c16:uniqueId val="{00000001-43FA-4A2D-94CD-B795D3022004}"/>
              </c:ext>
            </c:extLst>
          </c:dPt>
          <c:dPt>
            <c:idx val="2"/>
            <c:bubble3D val="0"/>
            <c:spPr>
              <a:solidFill>
                <a:schemeClr val="accent3"/>
              </a:solidFill>
              <a:ln>
                <a:noFill/>
              </a:ln>
            </c:spPr>
            <c:extLst>
              <c:ext xmlns:c16="http://schemas.microsoft.com/office/drawing/2014/chart" uri="{C3380CC4-5D6E-409C-BE32-E72D297353CC}">
                <c16:uniqueId val="{00000002-43FA-4A2D-94CD-B795D3022004}"/>
              </c:ext>
            </c:extLst>
          </c:dPt>
          <c:dPt>
            <c:idx val="3"/>
            <c:bubble3D val="0"/>
            <c:spPr>
              <a:solidFill>
                <a:schemeClr val="accent4"/>
              </a:solidFill>
              <a:ln>
                <a:noFill/>
              </a:ln>
            </c:spPr>
            <c:extLst>
              <c:ext xmlns:c16="http://schemas.microsoft.com/office/drawing/2014/chart" uri="{C3380CC4-5D6E-409C-BE32-E72D297353CC}">
                <c16:uniqueId val="{00000003-43FA-4A2D-94CD-B795D3022004}"/>
              </c:ext>
            </c:extLst>
          </c:dPt>
          <c:dPt>
            <c:idx val="4"/>
            <c:bubble3D val="0"/>
            <c:spPr>
              <a:solidFill>
                <a:schemeClr val="accent5"/>
              </a:solidFill>
              <a:ln>
                <a:noFill/>
              </a:ln>
            </c:spPr>
            <c:extLst>
              <c:ext xmlns:c16="http://schemas.microsoft.com/office/drawing/2014/chart" uri="{C3380CC4-5D6E-409C-BE32-E72D297353CC}">
                <c16:uniqueId val="{00000004-43FA-4A2D-94CD-B795D3022004}"/>
              </c:ext>
            </c:extLst>
          </c:dPt>
          <c:dPt>
            <c:idx val="5"/>
            <c:bubble3D val="0"/>
            <c:spPr>
              <a:solidFill>
                <a:schemeClr val="accent6"/>
              </a:solidFill>
              <a:ln>
                <a:noFill/>
              </a:ln>
            </c:spPr>
            <c:extLst>
              <c:ext xmlns:c16="http://schemas.microsoft.com/office/drawing/2014/chart" uri="{C3380CC4-5D6E-409C-BE32-E72D297353CC}">
                <c16:uniqueId val="{00000005-43FA-4A2D-94CD-B795D3022004}"/>
              </c:ext>
            </c:extLst>
          </c:dPt>
          <c:dLbls>
            <c:dLbl>
              <c:idx val="0"/>
              <c:layout>
                <c:manualLayout>
                  <c:x val="3.9310954063604242E-2"/>
                  <c:y val="-2.4017467248908297E-2"/>
                </c:manualLayout>
              </c:layout>
              <c:numFmt formatCode="#,##0&quot;%&quot;;&quot;-&quot;#,##0&quot;%&quot;" sourceLinked="0"/>
              <c:spPr>
                <a:noFill/>
                <a:ln>
                  <a:noFill/>
                </a:ln>
              </c:spPr>
              <c:txPr>
                <a:bodyPr wrap="none"/>
                <a:lstStyle/>
                <a:p>
                  <a:pPr>
                    <a:defRPr sz="1400">
                      <a:solidFill>
                        <a:schemeClr val="bg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FA-4A2D-94CD-B795D3022004}"/>
                </c:ext>
              </c:extLst>
            </c:dLbl>
            <c:dLbl>
              <c:idx val="1"/>
              <c:layout>
                <c:manualLayout>
                  <c:x val="2.6060070671378093E-2"/>
                  <c:y val="3.9737991266375547E-2"/>
                </c:manualLayout>
              </c:layout>
              <c:numFmt formatCode="#,##0&quot;%&quot;;&quot;-&quot;#,##0&quot;%&quot;" sourceLinked="0"/>
              <c:spPr>
                <a:noFill/>
                <a:ln>
                  <a:noFill/>
                </a:ln>
              </c:spPr>
              <c:txPr>
                <a:bodyPr wrap="none"/>
                <a:lstStyle/>
                <a:p>
                  <a:pPr>
                    <a:defRPr sz="1400">
                      <a:solidFill>
                        <a:schemeClr val="bg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FA-4A2D-94CD-B795D3022004}"/>
                </c:ext>
              </c:extLst>
            </c:dLbl>
            <c:dLbl>
              <c:idx val="2"/>
              <c:layout>
                <c:manualLayout>
                  <c:x val="-1.2367491166077738E-2"/>
                  <c:y val="5.9388646288209605E-2"/>
                </c:manualLayout>
              </c:layout>
              <c:numFmt formatCode="#,##0&quot;%&quot;;&quot;-&quot;#,##0&quot;%&quot;" sourceLinked="0"/>
              <c:spPr>
                <a:noFill/>
                <a:ln>
                  <a:noFill/>
                </a:ln>
              </c:spPr>
              <c:txPr>
                <a:bodyPr wrap="none"/>
                <a:lstStyle/>
                <a:p>
                  <a:pPr>
                    <a:defRPr sz="1400">
                      <a:solidFill>
                        <a:schemeClr val="bg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FA-4A2D-94CD-B795D3022004}"/>
                </c:ext>
              </c:extLst>
            </c:dLbl>
            <c:dLbl>
              <c:idx val="3"/>
              <c:layout>
                <c:manualLayout>
                  <c:x val="-3.7985865724381625E-2"/>
                  <c:y val="2.3144104803493451E-2"/>
                </c:manualLayout>
              </c:layout>
              <c:numFmt formatCode="#,##0&quot;%&quot;;&quot;-&quot;#,##0&quot;%&quot;" sourceLinked="0"/>
              <c:spPr>
                <a:noFill/>
                <a:ln>
                  <a:noFill/>
                </a:ln>
              </c:spPr>
              <c:txPr>
                <a:bodyPr wrap="none"/>
                <a:lstStyle/>
                <a:p>
                  <a:pPr>
                    <a:defRPr sz="1400">
                      <a:solidFill>
                        <a:schemeClr val="tx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FA-4A2D-94CD-B795D3022004}"/>
                </c:ext>
              </c:extLst>
            </c:dLbl>
            <c:dLbl>
              <c:idx val="4"/>
              <c:layout>
                <c:manualLayout>
                  <c:x val="-6.0954063604240286E-2"/>
                  <c:y val="-1.0480349344978166E-2"/>
                </c:manualLayout>
              </c:layout>
              <c:numFmt formatCode="#,##0&quot;%&quot;;&quot;-&quot;#,##0&quot;%&quot;" sourceLinked="0"/>
              <c:spPr>
                <a:noFill/>
                <a:ln>
                  <a:noFill/>
                </a:ln>
              </c:spPr>
              <c:txPr>
                <a:bodyPr wrap="none"/>
                <a:lstStyle/>
                <a:p>
                  <a:pPr>
                    <a:defRPr sz="1400">
                      <a:solidFill>
                        <a:schemeClr val="tx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FA-4A2D-94CD-B795D3022004}"/>
                </c:ext>
              </c:extLst>
            </c:dLbl>
            <c:dLbl>
              <c:idx val="5"/>
              <c:layout>
                <c:manualLayout>
                  <c:x val="-2.8268551236749116E-2"/>
                  <c:y val="-4.0611353711790393E-2"/>
                </c:manualLayout>
              </c:layout>
              <c:numFmt formatCode="#,##0&quot;%&quot;;&quot;-&quot;#,##0&quot;%&quot;" sourceLinked="0"/>
              <c:spPr>
                <a:noFill/>
                <a:ln>
                  <a:noFill/>
                </a:ln>
              </c:spPr>
              <c:txPr>
                <a:bodyPr wrap="none"/>
                <a:lstStyle/>
                <a:p>
                  <a:pPr>
                    <a:defRPr sz="1400">
                      <a:solidFill>
                        <a:schemeClr val="tx1"/>
                      </a:solidFill>
                      <a:latin typeface="+mn-lt"/>
                      <a:ea typeface="+mn-ea"/>
                      <a:cs typeface="Calibri"/>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3FA-4A2D-94CD-B795D30220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33.12631923179832</c:v>
                </c:pt>
                <c:pt idx="1">
                  <c:v>16.037696584118677</c:v>
                </c:pt>
                <c:pt idx="2">
                  <c:v>8.0212266254422229</c:v>
                </c:pt>
                <c:pt idx="3">
                  <c:v>17.388292653922761</c:v>
                </c:pt>
                <c:pt idx="4">
                  <c:v>5.6723251181734398</c:v>
                </c:pt>
                <c:pt idx="5">
                  <c:v>19.754139786544574</c:v>
                </c:pt>
              </c:numCache>
            </c:numRef>
          </c:val>
          <c:extLst>
            <c:ext xmlns:c16="http://schemas.microsoft.com/office/drawing/2014/chart" uri="{C3380CC4-5D6E-409C-BE32-E72D297353CC}">
              <c16:uniqueId val="{00000006-43FA-4A2D-94CD-B795D3022004}"/>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93300-7BBB-4439-BBBF-E1DE96D3FF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C3A24A44-DFC2-4FED-B310-853D37F56413}">
      <dgm:prSet/>
      <dgm:spPr>
        <a:solidFill>
          <a:srgbClr val="FF0000"/>
        </a:solidFill>
      </dgm:spPr>
      <dgm:t>
        <a:bodyPr/>
        <a:lstStyle/>
        <a:p>
          <a:r>
            <a:rPr lang="de-DE" dirty="0"/>
            <a:t>Die DKG hat im März Einsparvorschläge im Umfang von 30 Milliarden Euro bis 2030 an Frau Ministerin Warken übermittelt. </a:t>
          </a:r>
        </a:p>
      </dgm:t>
    </dgm:pt>
    <dgm:pt modelId="{EE011744-CA94-491D-ADFD-530D01354BB4}" type="parTrans" cxnId="{D76D07DD-7A97-4F9F-8961-1C162A51A288}">
      <dgm:prSet/>
      <dgm:spPr/>
      <dgm:t>
        <a:bodyPr/>
        <a:lstStyle/>
        <a:p>
          <a:endParaRPr lang="de-DE"/>
        </a:p>
      </dgm:t>
    </dgm:pt>
    <dgm:pt modelId="{93C4F141-287A-4200-AB4A-1E5CE133023E}" type="sibTrans" cxnId="{D76D07DD-7A97-4F9F-8961-1C162A51A288}">
      <dgm:prSet/>
      <dgm:spPr/>
      <dgm:t>
        <a:bodyPr/>
        <a:lstStyle/>
        <a:p>
          <a:endParaRPr lang="de-DE"/>
        </a:p>
      </dgm:t>
    </dgm:pt>
    <dgm:pt modelId="{1853E96B-FA6E-4B00-B49B-1F28903B839C}" type="pres">
      <dgm:prSet presAssocID="{F7C93300-7BBB-4439-BBBF-E1DE96D3FF25}" presName="linear" presStyleCnt="0">
        <dgm:presLayoutVars>
          <dgm:animLvl val="lvl"/>
          <dgm:resizeHandles val="exact"/>
        </dgm:presLayoutVars>
      </dgm:prSet>
      <dgm:spPr/>
    </dgm:pt>
    <dgm:pt modelId="{F8754D79-294F-40F7-9E40-EB37F0C70FE7}" type="pres">
      <dgm:prSet presAssocID="{C3A24A44-DFC2-4FED-B310-853D37F56413}" presName="parentText" presStyleLbl="node1" presStyleIdx="0" presStyleCnt="1" custScaleY="100405" custLinFactNeighborY="-2864">
        <dgm:presLayoutVars>
          <dgm:chMax val="0"/>
          <dgm:bulletEnabled val="1"/>
        </dgm:presLayoutVars>
      </dgm:prSet>
      <dgm:spPr/>
    </dgm:pt>
  </dgm:ptLst>
  <dgm:cxnLst>
    <dgm:cxn modelId="{CC333125-0AA7-432A-82DA-7A56A0515BFD}" type="presOf" srcId="{F7C93300-7BBB-4439-BBBF-E1DE96D3FF25}" destId="{1853E96B-FA6E-4B00-B49B-1F28903B839C}" srcOrd="0" destOrd="0" presId="urn:microsoft.com/office/officeart/2005/8/layout/vList2"/>
    <dgm:cxn modelId="{A01C8183-2D89-4BC6-9932-181EB27FF962}" type="presOf" srcId="{C3A24A44-DFC2-4FED-B310-853D37F56413}" destId="{F8754D79-294F-40F7-9E40-EB37F0C70FE7}" srcOrd="0" destOrd="0" presId="urn:microsoft.com/office/officeart/2005/8/layout/vList2"/>
    <dgm:cxn modelId="{D76D07DD-7A97-4F9F-8961-1C162A51A288}" srcId="{F7C93300-7BBB-4439-BBBF-E1DE96D3FF25}" destId="{C3A24A44-DFC2-4FED-B310-853D37F56413}" srcOrd="0" destOrd="0" parTransId="{EE011744-CA94-491D-ADFD-530D01354BB4}" sibTransId="{93C4F141-287A-4200-AB4A-1E5CE133023E}"/>
    <dgm:cxn modelId="{04E65A18-1084-4F7D-9C52-D0B7DE6D8F05}" type="presParOf" srcId="{1853E96B-FA6E-4B00-B49B-1F28903B839C}" destId="{F8754D79-294F-40F7-9E40-EB37F0C70F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54D79-294F-40F7-9E40-EB37F0C70FE7}">
      <dsp:nvSpPr>
        <dsp:cNvPr id="0" name=""/>
        <dsp:cNvSpPr/>
      </dsp:nvSpPr>
      <dsp:spPr>
        <a:xfrm>
          <a:off x="0" y="0"/>
          <a:ext cx="2753952" cy="186078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Die DKG hat im März Einsparvorschläge im Umfang von 30 Milliarden Euro bis 2030 an Frau Ministerin Warken übermittelt. </a:t>
          </a:r>
        </a:p>
      </dsp:txBody>
      <dsp:txXfrm>
        <a:off x="90836" y="90836"/>
        <a:ext cx="2572280" cy="16791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10AED0D-4E2D-464F-B0B6-3669712DCC8D}"/>
              </a:ext>
            </a:extLst>
          </p:cNvPr>
          <p:cNvSpPr>
            <a:spLocks noGrp="1" noChangeArrowheads="1"/>
          </p:cNvSpPr>
          <p:nvPr>
            <p:ph type="hdr" sz="quarter"/>
          </p:nvPr>
        </p:nvSpPr>
        <p:spPr bwMode="auto">
          <a:xfrm>
            <a:off x="0" y="0"/>
            <a:ext cx="2951956" cy="49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12" tIns="48006" rIns="96012" bIns="48006" numCol="1" anchor="t" anchorCtr="0" compatLnSpc="1">
            <a:prstTxWarp prst="textNoShape">
              <a:avLst/>
            </a:prstTxWarp>
          </a:bodyPr>
          <a:lstStyle>
            <a:lvl1pPr defTabSz="960438">
              <a:defRPr sz="1300"/>
            </a:lvl1pPr>
          </a:lstStyle>
          <a:p>
            <a:endParaRPr lang="de-DE" altLang="de-DE" dirty="0"/>
          </a:p>
        </p:txBody>
      </p:sp>
      <p:sp>
        <p:nvSpPr>
          <p:cNvPr id="99331" name="Rectangle 3">
            <a:extLst>
              <a:ext uri="{FF2B5EF4-FFF2-40B4-BE49-F238E27FC236}">
                <a16:creationId xmlns:a16="http://schemas.microsoft.com/office/drawing/2014/main" id="{1874E908-5B53-B846-A8FC-45765BE0AFE7}"/>
              </a:ext>
            </a:extLst>
          </p:cNvPr>
          <p:cNvSpPr>
            <a:spLocks noGrp="1" noChangeArrowheads="1"/>
          </p:cNvSpPr>
          <p:nvPr>
            <p:ph type="dt" idx="1"/>
          </p:nvPr>
        </p:nvSpPr>
        <p:spPr bwMode="auto">
          <a:xfrm>
            <a:off x="3858437" y="0"/>
            <a:ext cx="2951956" cy="49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12" tIns="48006" rIns="96012" bIns="48006" numCol="1" anchor="t" anchorCtr="0" compatLnSpc="1">
            <a:prstTxWarp prst="textNoShape">
              <a:avLst/>
            </a:prstTxWarp>
          </a:bodyPr>
          <a:lstStyle>
            <a:lvl1pPr algn="r" defTabSz="960438">
              <a:defRPr sz="1300"/>
            </a:lvl1pPr>
          </a:lstStyle>
          <a:p>
            <a:endParaRPr lang="de-DE" altLang="de-DE" dirty="0"/>
          </a:p>
        </p:txBody>
      </p:sp>
      <p:sp>
        <p:nvSpPr>
          <p:cNvPr id="99332" name="Rectangle 4">
            <a:extLst>
              <a:ext uri="{FF2B5EF4-FFF2-40B4-BE49-F238E27FC236}">
                <a16:creationId xmlns:a16="http://schemas.microsoft.com/office/drawing/2014/main" id="{3ECADF10-0A3A-1D4E-8168-DAB41642B70C}"/>
              </a:ext>
            </a:extLst>
          </p:cNvPr>
          <p:cNvSpPr>
            <a:spLocks noGrp="1" noRot="1" noChangeAspect="1" noChangeArrowheads="1" noTextEdit="1"/>
          </p:cNvSpPr>
          <p:nvPr>
            <p:ph type="sldImg" idx="2"/>
          </p:nvPr>
        </p:nvSpPr>
        <p:spPr bwMode="auto">
          <a:xfrm>
            <a:off x="92075" y="746125"/>
            <a:ext cx="6627813"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a:extLst>
              <a:ext uri="{FF2B5EF4-FFF2-40B4-BE49-F238E27FC236}">
                <a16:creationId xmlns:a16="http://schemas.microsoft.com/office/drawing/2014/main" id="{D3FE233E-8F7B-8840-A957-D7A1AD6F51B1}"/>
              </a:ext>
            </a:extLst>
          </p:cNvPr>
          <p:cNvSpPr>
            <a:spLocks noGrp="1" noChangeArrowheads="1"/>
          </p:cNvSpPr>
          <p:nvPr>
            <p:ph type="body" sz="quarter" idx="3"/>
          </p:nvPr>
        </p:nvSpPr>
        <p:spPr bwMode="auto">
          <a:xfrm>
            <a:off x="681825" y="4723012"/>
            <a:ext cx="5448314" cy="447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12" tIns="48006" rIns="96012" bIns="48006"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9334" name="Rectangle 6">
            <a:extLst>
              <a:ext uri="{FF2B5EF4-FFF2-40B4-BE49-F238E27FC236}">
                <a16:creationId xmlns:a16="http://schemas.microsoft.com/office/drawing/2014/main" id="{59F363A9-DFD4-124B-8865-0249B7E3762F}"/>
              </a:ext>
            </a:extLst>
          </p:cNvPr>
          <p:cNvSpPr>
            <a:spLocks noGrp="1" noChangeArrowheads="1"/>
          </p:cNvSpPr>
          <p:nvPr>
            <p:ph type="ftr" sz="quarter" idx="4"/>
          </p:nvPr>
        </p:nvSpPr>
        <p:spPr bwMode="auto">
          <a:xfrm>
            <a:off x="0" y="9444433"/>
            <a:ext cx="2951956" cy="49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12" tIns="48006" rIns="96012" bIns="48006" numCol="1" anchor="b" anchorCtr="0" compatLnSpc="1">
            <a:prstTxWarp prst="textNoShape">
              <a:avLst/>
            </a:prstTxWarp>
          </a:bodyPr>
          <a:lstStyle>
            <a:lvl1pPr defTabSz="960438">
              <a:defRPr sz="1300"/>
            </a:lvl1pPr>
          </a:lstStyle>
          <a:p>
            <a:endParaRPr lang="de-DE" altLang="de-DE" dirty="0"/>
          </a:p>
        </p:txBody>
      </p:sp>
      <p:sp>
        <p:nvSpPr>
          <p:cNvPr id="99335" name="Rectangle 7">
            <a:extLst>
              <a:ext uri="{FF2B5EF4-FFF2-40B4-BE49-F238E27FC236}">
                <a16:creationId xmlns:a16="http://schemas.microsoft.com/office/drawing/2014/main" id="{6D71B89B-3109-4746-BDAC-6D0BDB966EF1}"/>
              </a:ext>
            </a:extLst>
          </p:cNvPr>
          <p:cNvSpPr>
            <a:spLocks noGrp="1" noChangeArrowheads="1"/>
          </p:cNvSpPr>
          <p:nvPr>
            <p:ph type="sldNum" sz="quarter" idx="5"/>
          </p:nvPr>
        </p:nvSpPr>
        <p:spPr bwMode="auto">
          <a:xfrm>
            <a:off x="3858437" y="9444433"/>
            <a:ext cx="2951956" cy="49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12" tIns="48006" rIns="96012" bIns="48006" numCol="1" anchor="b" anchorCtr="0" compatLnSpc="1">
            <a:prstTxWarp prst="textNoShape">
              <a:avLst/>
            </a:prstTxWarp>
          </a:bodyPr>
          <a:lstStyle>
            <a:lvl1pPr algn="r" defTabSz="960438">
              <a:defRPr sz="1300"/>
            </a:lvl1pPr>
          </a:lstStyle>
          <a:p>
            <a:fld id="{D58EA20B-A2BB-C140-9C7B-8284DCEC3727}" type="slidenum">
              <a:rPr lang="de-DE" altLang="de-DE"/>
              <a:pPr/>
              <a:t>‹Nr.›</a:t>
            </a:fld>
            <a:endParaRPr lang="de-DE" altLang="de-DE" dirty="0"/>
          </a:p>
        </p:txBody>
      </p:sp>
    </p:spTree>
    <p:extLst>
      <p:ext uri="{BB962C8B-B14F-4D97-AF65-F5344CB8AC3E}">
        <p14:creationId xmlns:p14="http://schemas.microsoft.com/office/powerpoint/2010/main" val="1494404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a:t>
            </a:fld>
            <a:endParaRPr lang="de-DE" altLang="de-DE" dirty="0"/>
          </a:p>
        </p:txBody>
      </p:sp>
    </p:spTree>
    <p:extLst>
      <p:ext uri="{BB962C8B-B14F-4D97-AF65-F5344CB8AC3E}">
        <p14:creationId xmlns:p14="http://schemas.microsoft.com/office/powerpoint/2010/main" val="82113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4</a:t>
            </a:fld>
            <a:endParaRPr lang="de-DE" altLang="de-DE" dirty="0"/>
          </a:p>
        </p:txBody>
      </p:sp>
    </p:spTree>
    <p:extLst>
      <p:ext uri="{BB962C8B-B14F-4D97-AF65-F5344CB8AC3E}">
        <p14:creationId xmlns:p14="http://schemas.microsoft.com/office/powerpoint/2010/main" val="30314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dkgev.de/" TargetMode="External"/><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174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543191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10942335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4272527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1406317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1019587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347950914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824450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6341900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8238646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9862812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581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9170641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27317981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6344920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1497091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1994195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659800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35077051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000897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9680848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29433865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238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3499923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42382218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3656115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28446785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056338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141742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5383738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2519760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133534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140218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5694141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3674173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0359421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0335850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94031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a:solidFill>
                  <a:schemeClr val="bg1"/>
                </a:solidFill>
                <a:latin typeface="Calibri Light" panose="020F0302020204030204" pitchFamily="34" charset="0"/>
                <a:ea typeface="+mn-ea"/>
                <a:cs typeface="Calibri Light" panose="020F0302020204030204" pitchFamily="34" charset="0"/>
              </a:rPr>
              <a:t>Für weitere Informationen kontaktieren Sie bitte</a:t>
            </a: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a:solidFill>
                  <a:schemeClr val="bg1"/>
                </a:solidFill>
                <a:latin typeface="+mj-lt"/>
                <a:ea typeface="+mn-ea"/>
                <a:cs typeface="Calibri Light" panose="020F0302020204030204" pitchFamily="34" charset="0"/>
              </a:rPr>
              <a:t>Rike Stähler</a:t>
            </a: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2826" r="22826"/>
          <a:stretch/>
        </p:blipFill>
        <p:spPr bwMode="gray">
          <a:xfrm>
            <a:off x="1359269" y="2843592"/>
            <a:ext cx="944183" cy="947382"/>
          </a:xfrm>
          <a:prstGeom prst="ellipse">
            <a:avLst/>
          </a:prstGeom>
        </p:spPr>
      </p:pic>
    </p:spTree>
    <p:extLst>
      <p:ext uri="{BB962C8B-B14F-4D97-AF65-F5344CB8AC3E}">
        <p14:creationId xmlns:p14="http://schemas.microsoft.com/office/powerpoint/2010/main" val="18439017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21712979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35967445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81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7428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2357796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23599647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ayout und Hintergrund blau 2 Überschriften &amp; 1 Textfe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6C2F67E-5B27-4BCC-B210-5D7681D95C70}"/>
              </a:ext>
            </a:extLst>
          </p:cNvPr>
          <p:cNvGraphicFramePr>
            <a:graphicFrameLocks noChangeAspect="1"/>
          </p:cNvGraphicFramePr>
          <p:nvPr userDrawn="1">
            <p:custDataLst>
              <p:tags r:id="rId2"/>
            </p:custDataLst>
            <p:extLst>
              <p:ext uri="{D42A27DB-BD31-4B8C-83A1-F6EECF244321}">
                <p14:modId xmlns:p14="http://schemas.microsoft.com/office/powerpoint/2010/main" val="2984140444"/>
              </p:ext>
            </p:extLst>
          </p:nvPr>
        </p:nvGraphicFramePr>
        <p:xfrm>
          <a:off x="1589" y="1192"/>
          <a:ext cx="1588" cy="1191"/>
        </p:xfrm>
        <a:graphic>
          <a:graphicData uri="http://schemas.openxmlformats.org/presentationml/2006/ole">
            <mc:AlternateContent xmlns:mc="http://schemas.openxmlformats.org/markup-compatibility/2006">
              <mc:Choice xmlns:v="urn:schemas-microsoft-com:vml" Requires="v">
                <p:oleObj spid="_x0000_s1030" name="think-cell Folie" r:id="rId4" imgW="347" imgH="348" progId="TCLayout.ActiveDocument.1">
                  <p:embed/>
                </p:oleObj>
              </mc:Choice>
              <mc:Fallback>
                <p:oleObj name="think-cell Folie" r:id="rId4" imgW="347" imgH="348" progId="TCLayout.ActiveDocument.1">
                  <p:embed/>
                  <p:pic>
                    <p:nvPicPr>
                      <p:cNvPr id="3" name="Objekt 2" hidden="1">
                        <a:extLst>
                          <a:ext uri="{FF2B5EF4-FFF2-40B4-BE49-F238E27FC236}">
                            <a16:creationId xmlns:a16="http://schemas.microsoft.com/office/drawing/2014/main" id="{36C2F67E-5B27-4BCC-B210-5D7681D95C70}"/>
                          </a:ext>
                        </a:extLst>
                      </p:cNvPr>
                      <p:cNvPicPr/>
                      <p:nvPr/>
                    </p:nvPicPr>
                    <p:blipFill>
                      <a:blip r:embed="rId5"/>
                      <a:stretch>
                        <a:fillRect/>
                      </a:stretch>
                    </p:blipFill>
                    <p:spPr>
                      <a:xfrm>
                        <a:off x="1589" y="1192"/>
                        <a:ext cx="1588" cy="1191"/>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8C03B2BE-E3E6-581E-619D-8F61AE8D67B3}"/>
              </a:ext>
            </a:extLst>
          </p:cNvPr>
          <p:cNvSpPr/>
          <p:nvPr userDrawn="1"/>
        </p:nvSpPr>
        <p:spPr bwMode="auto">
          <a:xfrm>
            <a:off x="0" y="866910"/>
            <a:ext cx="9144000" cy="3888432"/>
          </a:xfrm>
          <a:prstGeom prst="rect">
            <a:avLst/>
          </a:prstGeom>
          <a:solidFill>
            <a:srgbClr val="4B8FC8">
              <a:alpha val="7059"/>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Char char="•"/>
              <a:tabLst/>
            </a:pPr>
            <a:endParaRPr kumimoji="0" lang="de-DE" sz="1350" b="0" i="0" u="none" strike="noStrike" cap="none" normalizeH="0" baseline="0">
              <a:ln>
                <a:noFill/>
              </a:ln>
              <a:solidFill>
                <a:schemeClr val="tx1"/>
              </a:solidFill>
              <a:effectLst/>
              <a:latin typeface="Arial" charset="0"/>
            </a:endParaRPr>
          </a:p>
        </p:txBody>
      </p:sp>
      <p:sp>
        <p:nvSpPr>
          <p:cNvPr id="7" name="Textplatzhalter 9">
            <a:extLst>
              <a:ext uri="{FF2B5EF4-FFF2-40B4-BE49-F238E27FC236}">
                <a16:creationId xmlns:a16="http://schemas.microsoft.com/office/drawing/2014/main" id="{78258057-F380-DCEE-D907-9FE2B99F45F8}"/>
              </a:ext>
            </a:extLst>
          </p:cNvPr>
          <p:cNvSpPr>
            <a:spLocks noGrp="1"/>
          </p:cNvSpPr>
          <p:nvPr>
            <p:ph type="body" sz="quarter" idx="10"/>
          </p:nvPr>
        </p:nvSpPr>
        <p:spPr>
          <a:xfrm>
            <a:off x="218476" y="1046883"/>
            <a:ext cx="8707049" cy="3523089"/>
          </a:xfrm>
          <a:prstGeom prst="rect">
            <a:avLst/>
          </a:prstGeom>
        </p:spPr>
        <p:txBody>
          <a:bodyPr/>
          <a:lstStyle>
            <a:lvl1pPr>
              <a:buClr>
                <a:schemeClr val="accent1"/>
              </a:buClr>
              <a:buFont typeface="Wingdings" pitchFamily="2" charset="2"/>
              <a:buChar char="§"/>
              <a:defRPr sz="1800">
                <a:solidFill>
                  <a:schemeClr val="tx1"/>
                </a:solidFill>
              </a:defRPr>
            </a:lvl1pPr>
            <a:lvl2pPr>
              <a:buClr>
                <a:schemeClr val="accent1"/>
              </a:buClr>
              <a:buFont typeface="Wingdings" pitchFamily="2" charset="2"/>
              <a:buChar char="§"/>
              <a:defRPr sz="1500">
                <a:solidFill>
                  <a:schemeClr val="tx1"/>
                </a:solidFill>
              </a:defRPr>
            </a:lvl2pPr>
            <a:lvl3pPr>
              <a:buClr>
                <a:schemeClr val="accent1"/>
              </a:buClr>
              <a:buFont typeface="Wingdings" pitchFamily="2" charset="2"/>
              <a:buChar char="§"/>
              <a:defRPr sz="1350">
                <a:solidFill>
                  <a:schemeClr val="tx1"/>
                </a:solidFill>
              </a:defRPr>
            </a:lvl3pPr>
            <a:lvl4pPr>
              <a:buClr>
                <a:schemeClr val="accent1"/>
              </a:buClr>
              <a:buFont typeface="Wingdings" pitchFamily="2" charset="2"/>
              <a:buChar char="§"/>
              <a:defRPr sz="1200">
                <a:solidFill>
                  <a:schemeClr val="tx1"/>
                </a:solidFill>
              </a:defRPr>
            </a:lvl4pPr>
            <a:lvl5pPr>
              <a:buClr>
                <a:schemeClr val="accent1"/>
              </a:buClr>
              <a:buFont typeface="Wingdings" pitchFamily="2" charset="2"/>
              <a:buChar char="§"/>
              <a:defRPr sz="105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a:extLst>
              <a:ext uri="{FF2B5EF4-FFF2-40B4-BE49-F238E27FC236}">
                <a16:creationId xmlns:a16="http://schemas.microsoft.com/office/drawing/2014/main" id="{C3871416-09E1-00A8-9960-2A267413D70D}"/>
              </a:ext>
            </a:extLst>
          </p:cNvPr>
          <p:cNvSpPr>
            <a:spLocks noGrp="1"/>
          </p:cNvSpPr>
          <p:nvPr>
            <p:ph type="title" hasCustomPrompt="1"/>
          </p:nvPr>
        </p:nvSpPr>
        <p:spPr>
          <a:xfrm>
            <a:off x="89502" y="104111"/>
            <a:ext cx="7886700" cy="353094"/>
          </a:xfrm>
          <a:prstGeom prst="rect">
            <a:avLst/>
          </a:prstGeom>
        </p:spPr>
        <p:txBody>
          <a:bodyPr vert="horz"/>
          <a:lstStyle>
            <a:lvl1pPr>
              <a:defRPr sz="1800" b="1">
                <a:solidFill>
                  <a:schemeClr val="accent1"/>
                </a:solidFill>
                <a:latin typeface="Calibri" panose="020F0502020204030204" pitchFamily="34" charset="0"/>
                <a:cs typeface="Calibri" panose="020F0502020204030204" pitchFamily="34" charset="0"/>
              </a:defRPr>
            </a:lvl1pPr>
          </a:lstStyle>
          <a:p>
            <a:r>
              <a:rPr lang="de-DE" kern="0" dirty="0"/>
              <a:t>Überschrift 1</a:t>
            </a:r>
          </a:p>
        </p:txBody>
      </p:sp>
      <p:sp>
        <p:nvSpPr>
          <p:cNvPr id="5" name="Inhaltsplatzhalter 30">
            <a:extLst>
              <a:ext uri="{FF2B5EF4-FFF2-40B4-BE49-F238E27FC236}">
                <a16:creationId xmlns:a16="http://schemas.microsoft.com/office/drawing/2014/main" id="{191119A7-EEB4-42D2-0C22-BFE916E89434}"/>
              </a:ext>
            </a:extLst>
          </p:cNvPr>
          <p:cNvSpPr>
            <a:spLocks noGrp="1"/>
          </p:cNvSpPr>
          <p:nvPr>
            <p:ph sz="quarter" idx="11" hasCustomPrompt="1"/>
          </p:nvPr>
        </p:nvSpPr>
        <p:spPr>
          <a:xfrm>
            <a:off x="89502" y="471122"/>
            <a:ext cx="8101769" cy="323850"/>
          </a:xfrm>
          <a:prstGeom prst="rect">
            <a:avLst/>
          </a:prstGeom>
        </p:spPr>
        <p:txBody>
          <a:bodyPr/>
          <a:lstStyle>
            <a:lvl1pPr marL="0" indent="0">
              <a:buNone/>
              <a:defRPr>
                <a:solidFill>
                  <a:schemeClr val="bg2"/>
                </a:solidFill>
                <a:latin typeface="Calibri" panose="020F0502020204030204" pitchFamily="34" charset="0"/>
                <a:cs typeface="Calibri" panose="020F0502020204030204" pitchFamily="34" charset="0"/>
              </a:defRPr>
            </a:lvl1pPr>
            <a:lvl2pPr marL="342900" indent="0">
              <a:buNone/>
              <a:defRPr/>
            </a:lvl2pPr>
            <a:lvl4pPr marL="1028700" indent="0">
              <a:buFontTx/>
              <a:buNone/>
              <a:defRPr/>
            </a:lvl4pPr>
            <a:lvl5pPr marL="1371600" indent="0" algn="r" rtl="1">
              <a:buNone/>
              <a:defRPr/>
            </a:lvl5pPr>
          </a:lstStyle>
          <a:p>
            <a:pPr lvl="0"/>
            <a:r>
              <a:rPr lang="de-DE" dirty="0"/>
              <a:t>Überschrift 2</a:t>
            </a:r>
          </a:p>
        </p:txBody>
      </p:sp>
    </p:spTree>
    <p:extLst>
      <p:ext uri="{BB962C8B-B14F-4D97-AF65-F5344CB8AC3E}">
        <p14:creationId xmlns:p14="http://schemas.microsoft.com/office/powerpoint/2010/main" val="287022369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182037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333711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715180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276796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dirty="0"/>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2"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89095"/>
      </p:ext>
    </p:extLst>
  </p:cSld>
  <p:clrMap bg1="lt1" tx1="dk1" bg2="lt2" tx2="dk2" accent1="accent1" accent2="accent2" accent3="accent3" accent4="accent4" accent5="accent5" accent6="accent6" hlink="hlink" folHlink="folHlink"/>
  <p:sldLayoutIdLst>
    <p:sldLayoutId id="2147483690" r:id="rId1"/>
    <p:sldLayoutId id="2147483798" r:id="rId2"/>
    <p:sldLayoutId id="2147483800" r:id="rId3"/>
    <p:sldLayoutId id="2147483696" r:id="rId4"/>
    <p:sldLayoutId id="2147483697" r:id="rId5"/>
    <p:sldLayoutId id="2147483700" r:id="rId6"/>
    <p:sldLayoutId id="2147483794" r:id="rId7"/>
    <p:sldLayoutId id="2147483790" r:id="rId8"/>
    <p:sldLayoutId id="2147483787" r:id="rId9"/>
    <p:sldLayoutId id="2147483704" r:id="rId10"/>
    <p:sldLayoutId id="2147483788" r:id="rId11"/>
    <p:sldLayoutId id="2147483705" r:id="rId12"/>
    <p:sldLayoutId id="2147483710" r:id="rId13"/>
    <p:sldLayoutId id="2147483701" r:id="rId14"/>
    <p:sldLayoutId id="2147483727" r:id="rId15"/>
    <p:sldLayoutId id="2147483711" r:id="rId16"/>
    <p:sldLayoutId id="2147483803" r:id="rId17"/>
    <p:sldLayoutId id="2147483795" r:id="rId18"/>
    <p:sldLayoutId id="2147483712" r:id="rId19"/>
    <p:sldLayoutId id="2147483796" r:id="rId20"/>
    <p:sldLayoutId id="2147483716" r:id="rId21"/>
    <p:sldLayoutId id="2147483722" r:id="rId22"/>
    <p:sldLayoutId id="2147483729" r:id="rId23"/>
    <p:sldLayoutId id="2147483731" r:id="rId24"/>
    <p:sldLayoutId id="2147483734" r:id="rId25"/>
    <p:sldLayoutId id="2147483721" r:id="rId26"/>
    <p:sldLayoutId id="2147483741" r:id="rId27"/>
    <p:sldLayoutId id="2147483747" r:id="rId28"/>
    <p:sldLayoutId id="2147483753" r:id="rId29"/>
    <p:sldLayoutId id="2147483765" r:id="rId30"/>
    <p:sldLayoutId id="2147483766" r:id="rId31"/>
    <p:sldLayoutId id="2147483767" r:id="rId32"/>
    <p:sldLayoutId id="2147483785" r:id="rId33"/>
    <p:sldLayoutId id="2147483784"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7" r:id="rId43"/>
    <p:sldLayoutId id="2147483797" r:id="rId44"/>
    <p:sldLayoutId id="2147483781" r:id="rId45"/>
    <p:sldLayoutId id="2147483791" r:id="rId46"/>
    <p:sldLayoutId id="2147483783" r:id="rId47"/>
    <p:sldLayoutId id="2147483799" r:id="rId48"/>
    <p:sldLayoutId id="2147483802" r:id="rId49"/>
    <p:sldLayoutId id="2147483804" r:id="rId50"/>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userDrawn="1">
          <p15:clr>
            <a:srgbClr val="F26B43"/>
          </p15:clr>
        </p15:guide>
        <p15:guide id="4" pos="7106">
          <p15:clr>
            <a:srgbClr val="F26B43"/>
          </p15:clr>
        </p15:guide>
        <p15:guide id="5" orient="horz" pos="259" userDrawn="1">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userDrawn="1">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userDrawn="1">
          <p15:clr>
            <a:srgbClr val="F26B43"/>
          </p15:clr>
        </p15:guide>
        <p15:guide id="23" pos="5647" userDrawn="1">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userDrawn="1">
          <p15:clr>
            <a:srgbClr val="F26B43"/>
          </p15:clr>
        </p15:guide>
        <p15:guide id="41" orient="horz" pos="123" userDrawn="1">
          <p15:clr>
            <a:srgbClr val="F26B43"/>
          </p15:clr>
        </p15:guide>
        <p15:guide id="42" orient="horz" pos="3117" userDrawn="1">
          <p15:clr>
            <a:srgbClr val="F26B43"/>
          </p15:clr>
        </p15:guide>
        <p15:guide id="43" pos="295" userDrawn="1">
          <p15:clr>
            <a:srgbClr val="F26B43"/>
          </p15:clr>
        </p15:guide>
        <p15:guide id="44" orient="horz" pos="1620" userDrawn="1">
          <p15:clr>
            <a:srgbClr val="F26B43"/>
          </p15:clr>
        </p15:guide>
        <p15:guide id="45" orient="horz" pos="305" userDrawn="1">
          <p15:clr>
            <a:srgbClr val="F26B43"/>
          </p15:clr>
        </p15:guide>
        <p15:guide id="46"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oleObject" Target="../embeddings/oleObject2.bin"/><Relationship Id="rId3" Type="http://schemas.openxmlformats.org/officeDocument/2006/relationships/tags" Target="../tags/tag3.xml"/><Relationship Id="rId21" Type="http://schemas.openxmlformats.org/officeDocument/2006/relationships/chart" Target="../charts/char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50.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chart" Target="../charts/chart1.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9.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2292EA8D-8A21-FE43-9561-CF84915AE321}"/>
              </a:ext>
            </a:extLst>
          </p:cNvPr>
          <p:cNvPicPr>
            <a:picLocks noGrp="1" noChangeAspect="1"/>
          </p:cNvPicPr>
          <p:nvPr>
            <p:ph type="pic" sz="quarter" idx="11"/>
          </p:nvPr>
        </p:nvPicPr>
        <p:blipFill rotWithShape="1">
          <a:blip r:embed="rId3"/>
          <a:srcRect t="7813" b="7813"/>
          <a:stretch/>
        </p:blipFill>
        <p:spPr/>
      </p:pic>
      <p:sp>
        <p:nvSpPr>
          <p:cNvPr id="4" name="Titel 3">
            <a:extLst>
              <a:ext uri="{FF2B5EF4-FFF2-40B4-BE49-F238E27FC236}">
                <a16:creationId xmlns:a16="http://schemas.microsoft.com/office/drawing/2014/main" id="{6F62AE3E-529B-E443-A115-39FCC826AB6E}"/>
              </a:ext>
            </a:extLst>
          </p:cNvPr>
          <p:cNvSpPr>
            <a:spLocks noGrp="1"/>
          </p:cNvSpPr>
          <p:nvPr>
            <p:ph type="title"/>
          </p:nvPr>
        </p:nvSpPr>
        <p:spPr>
          <a:xfrm>
            <a:off x="827584" y="2183130"/>
            <a:ext cx="7632774" cy="1048131"/>
          </a:xfrm>
        </p:spPr>
        <p:txBody>
          <a:bodyPr/>
          <a:lstStyle/>
          <a:p>
            <a:pPr>
              <a:defRPr/>
            </a:pPr>
            <a:r>
              <a:rPr lang="de-DE" sz="2400" dirty="0"/>
              <a:t>.</a:t>
            </a:r>
          </a:p>
        </p:txBody>
      </p:sp>
      <p:sp>
        <p:nvSpPr>
          <p:cNvPr id="5" name="Textplatzhalter 4">
            <a:extLst>
              <a:ext uri="{FF2B5EF4-FFF2-40B4-BE49-F238E27FC236}">
                <a16:creationId xmlns:a16="http://schemas.microsoft.com/office/drawing/2014/main" id="{9E2EEA09-E070-0A44-96BE-EEB705E24C03}"/>
              </a:ext>
            </a:extLst>
          </p:cNvPr>
          <p:cNvSpPr>
            <a:spLocks noGrp="1"/>
          </p:cNvSpPr>
          <p:nvPr>
            <p:ph type="body" sz="quarter" idx="10"/>
          </p:nvPr>
        </p:nvSpPr>
        <p:spPr>
          <a:xfrm>
            <a:off x="804827" y="4390424"/>
            <a:ext cx="6912694" cy="324000"/>
          </a:xfrm>
        </p:spPr>
        <p:txBody>
          <a:bodyPr>
            <a:normAutofit/>
          </a:bodyPr>
          <a:lstStyle/>
          <a:p>
            <a:r>
              <a:rPr lang="de-DE" sz="1100" dirty="0"/>
              <a:t> 20.04.2026 | Dr. Gerald Gaß, Vorstandsvorsitzender der Deutschen Krankenhausgesellschaft e. V.</a:t>
            </a:r>
          </a:p>
        </p:txBody>
      </p:sp>
      <p:pic>
        <p:nvPicPr>
          <p:cNvPr id="9" name="Picture 2">
            <a:extLst>
              <a:ext uri="{FF2B5EF4-FFF2-40B4-BE49-F238E27FC236}">
                <a16:creationId xmlns:a16="http://schemas.microsoft.com/office/drawing/2014/main" id="{5C78C50D-D5E3-4B48-9803-7B39657E975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20272" y="339502"/>
            <a:ext cx="1800325" cy="67512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256B3487-7E3C-4A4E-B169-C807D6F8EE6E}"/>
              </a:ext>
            </a:extLst>
          </p:cNvPr>
          <p:cNvSpPr txBox="1"/>
          <p:nvPr/>
        </p:nvSpPr>
        <p:spPr>
          <a:xfrm>
            <a:off x="804827" y="3412605"/>
            <a:ext cx="6192688" cy="4071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b">
            <a:noAutofit/>
          </a:bodyPr>
          <a:lstStyle>
            <a:lvl1pPr defTabSz="685800" eaLnBrk="1" latinLnBrk="0" hangingPunct="1">
              <a:lnSpc>
                <a:spcPct val="90000"/>
              </a:lnSpc>
              <a:buNone/>
              <a:defRPr sz="3200" b="1" i="0">
                <a:solidFill>
                  <a:schemeClr val="bg1"/>
                </a:solidFill>
                <a:latin typeface="Calibri" panose="020F0502020204030204" pitchFamily="34" charset="0"/>
                <a:ea typeface="+mj-ea"/>
                <a:cs typeface="Calibri" panose="020F0502020204030204" pitchFamily="34" charset="0"/>
              </a:defRPr>
            </a:lvl1pPr>
          </a:lstStyle>
          <a:p>
            <a:r>
              <a:rPr lang="de-DE" sz="2400" noProof="1"/>
              <a:t>Pressekonferenz zum Einspargesetz der Bundesregierung</a:t>
            </a:r>
          </a:p>
        </p:txBody>
      </p:sp>
    </p:spTree>
    <p:extLst>
      <p:ext uri="{BB962C8B-B14F-4D97-AF65-F5344CB8AC3E}">
        <p14:creationId xmlns:p14="http://schemas.microsoft.com/office/powerpoint/2010/main" val="16763932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13E9A64C-DC12-870E-BFB8-FED55CDBBEC9}"/>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54" name="think-cell Folie" r:id="rId18" imgW="425" imgH="424" progId="TCLayout.ActiveDocument.1">
                  <p:embed/>
                </p:oleObj>
              </mc:Choice>
              <mc:Fallback>
                <p:oleObj name="think-cell Folie" r:id="rId18" imgW="425" imgH="424" progId="TCLayout.ActiveDocument.1">
                  <p:embed/>
                  <p:pic>
                    <p:nvPicPr>
                      <p:cNvPr id="28" name="think-cell data - do not delete" hidden="1">
                        <a:extLst>
                          <a:ext uri="{FF2B5EF4-FFF2-40B4-BE49-F238E27FC236}">
                            <a16:creationId xmlns:a16="http://schemas.microsoft.com/office/drawing/2014/main" id="{13E9A64C-DC12-870E-BFB8-FED55CDBBEC9}"/>
                          </a:ext>
                        </a:extLst>
                      </p:cNvPr>
                      <p:cNvPicPr/>
                      <p:nvPr/>
                    </p:nvPicPr>
                    <p:blipFill>
                      <a:blip r:embed="rId19"/>
                      <a:stretch>
                        <a:fillRect/>
                      </a:stretch>
                    </p:blipFill>
                    <p:spPr>
                      <a:xfrm>
                        <a:off x="1191" y="1191"/>
                        <a:ext cx="1191" cy="1191"/>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F6803E00-535F-39AC-46C1-ED16C1BB6A34}"/>
              </a:ext>
            </a:extLst>
          </p:cNvPr>
          <p:cNvSpPr>
            <a:spLocks noGrp="1"/>
          </p:cNvSpPr>
          <p:nvPr>
            <p:ph type="title"/>
          </p:nvPr>
        </p:nvSpPr>
        <p:spPr/>
        <p:txBody>
          <a:bodyPr vert="horz">
            <a:noAutofit/>
          </a:bodyPr>
          <a:lstStyle/>
          <a:p>
            <a:r>
              <a:rPr lang="de-DE" sz="2800" dirty="0">
                <a:solidFill>
                  <a:schemeClr val="tx2"/>
                </a:solidFill>
              </a:rPr>
              <a:t>Die Kliniken sind nicht der Kostentreiber der GKV!</a:t>
            </a:r>
          </a:p>
        </p:txBody>
      </p:sp>
      <p:sp>
        <p:nvSpPr>
          <p:cNvPr id="4" name="Inhaltsplatzhalter 3">
            <a:extLst>
              <a:ext uri="{FF2B5EF4-FFF2-40B4-BE49-F238E27FC236}">
                <a16:creationId xmlns:a16="http://schemas.microsoft.com/office/drawing/2014/main" id="{CEE1E60B-6626-9F17-0225-A294AC16AE29}"/>
              </a:ext>
            </a:extLst>
          </p:cNvPr>
          <p:cNvSpPr>
            <a:spLocks noGrp="1"/>
          </p:cNvSpPr>
          <p:nvPr>
            <p:ph sz="quarter" idx="11"/>
          </p:nvPr>
        </p:nvSpPr>
        <p:spPr>
          <a:xfrm>
            <a:off x="89502" y="471122"/>
            <a:ext cx="8856984" cy="323850"/>
          </a:xfrm>
        </p:spPr>
        <p:txBody>
          <a:bodyPr>
            <a:noAutofit/>
          </a:bodyPr>
          <a:lstStyle/>
          <a:p>
            <a:r>
              <a:rPr lang="de-DE" sz="1800" b="1" dirty="0">
                <a:solidFill>
                  <a:schemeClr val="tx1"/>
                </a:solidFill>
              </a:rPr>
              <a:t>Der Anteil der Krankenhausbehandlungen an den GKV-Leistungsausgaben ist in den letzten 15 Jahren gesunken.</a:t>
            </a:r>
          </a:p>
        </p:txBody>
      </p:sp>
      <p:sp>
        <p:nvSpPr>
          <p:cNvPr id="5" name="Inhaltsplatzhalter 83">
            <a:extLst>
              <a:ext uri="{FF2B5EF4-FFF2-40B4-BE49-F238E27FC236}">
                <a16:creationId xmlns:a16="http://schemas.microsoft.com/office/drawing/2014/main" id="{70FC2F6B-264B-452E-D8CC-78B1BE2785A7}"/>
              </a:ext>
            </a:extLst>
          </p:cNvPr>
          <p:cNvSpPr txBox="1">
            <a:spLocks/>
          </p:cNvSpPr>
          <p:nvPr/>
        </p:nvSpPr>
        <p:spPr>
          <a:xfrm>
            <a:off x="683568" y="1134672"/>
            <a:ext cx="3139679" cy="323850"/>
          </a:xfrm>
          <a:prstGeom prst="rect">
            <a:avLst/>
          </a:prstGeom>
        </p:spPr>
        <p:txBody>
          <a:bodyPr/>
          <a:lstStyle>
            <a:lvl1pPr marL="0" indent="0" algn="l" rtl="0" eaLnBrk="1" fontAlgn="base" hangingPunct="1">
              <a:spcBef>
                <a:spcPct val="50000"/>
              </a:spcBef>
              <a:spcAft>
                <a:spcPct val="0"/>
              </a:spcAft>
              <a:buClr>
                <a:schemeClr val="tx1">
                  <a:lumMod val="75000"/>
                </a:schemeClr>
              </a:buClr>
              <a:buFont typeface="Wingdings" pitchFamily="2" charset="2"/>
              <a:buNone/>
              <a:defRPr lang="de-DE" sz="2400" b="0">
                <a:solidFill>
                  <a:schemeClr val="bg2"/>
                </a:solidFill>
                <a:latin typeface="Calibri" panose="020F0502020204030204" pitchFamily="34" charset="0"/>
                <a:ea typeface="+mn-ea"/>
                <a:cs typeface="Calibri" panose="020F0502020204030204" pitchFamily="34" charset="0"/>
              </a:defRPr>
            </a:lvl1pPr>
            <a:lvl2pPr marL="457200" indent="0" algn="l" rtl="0" eaLnBrk="1" fontAlgn="base" hangingPunct="1">
              <a:spcBef>
                <a:spcPct val="50000"/>
              </a:spcBef>
              <a:spcAft>
                <a:spcPct val="0"/>
              </a:spcAft>
              <a:buClr>
                <a:schemeClr val="tx1">
                  <a:lumMod val="75000"/>
                </a:schemeClr>
              </a:buClr>
              <a:buFont typeface="Wingdings" pitchFamily="2" charset="2"/>
              <a:buNone/>
              <a:defRPr lang="de-DE" sz="2000" b="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50000"/>
              </a:spcBef>
              <a:spcAft>
                <a:spcPct val="0"/>
              </a:spcAft>
              <a:buClr>
                <a:schemeClr val="tx1">
                  <a:lumMod val="75000"/>
                </a:schemeClr>
              </a:buClr>
              <a:buFont typeface="Wingdings" pitchFamily="2" charset="2"/>
              <a:buChar char="§"/>
              <a:defRPr lang="de-DE" sz="1800" b="0" dirty="0" smtClean="0">
                <a:solidFill>
                  <a:schemeClr val="tx1"/>
                </a:solidFill>
                <a:latin typeface="Calibri" panose="020F0502020204030204" pitchFamily="34" charset="0"/>
                <a:ea typeface="+mn-ea"/>
                <a:cs typeface="Calibri" panose="020F0502020204030204" pitchFamily="34" charset="0"/>
              </a:defRPr>
            </a:lvl3pPr>
            <a:lvl4pPr marL="1371600" indent="0" algn="l" rtl="0" eaLnBrk="1" fontAlgn="base" hangingPunct="1">
              <a:spcBef>
                <a:spcPct val="50000"/>
              </a:spcBef>
              <a:spcAft>
                <a:spcPct val="0"/>
              </a:spcAft>
              <a:buClr>
                <a:schemeClr val="tx1">
                  <a:lumMod val="75000"/>
                </a:schemeClr>
              </a:buClr>
              <a:buFontTx/>
              <a:buNone/>
              <a:defRPr lang="de-DE" sz="1600" b="0">
                <a:solidFill>
                  <a:schemeClr val="tx1"/>
                </a:solidFill>
                <a:latin typeface="Calibri" panose="020F0502020204030204" pitchFamily="34" charset="0"/>
                <a:ea typeface="+mn-ea"/>
                <a:cs typeface="Calibri" panose="020F0502020204030204" pitchFamily="34" charset="0"/>
              </a:defRPr>
            </a:lvl4pPr>
            <a:lvl5pPr marL="1828800" indent="0" algn="r" rtl="1" eaLnBrk="1" fontAlgn="base" hangingPunct="1">
              <a:spcBef>
                <a:spcPct val="50000"/>
              </a:spcBef>
              <a:spcAft>
                <a:spcPct val="0"/>
              </a:spcAft>
              <a:buClr>
                <a:schemeClr val="tx1">
                  <a:lumMod val="75000"/>
                </a:schemeClr>
              </a:buClr>
              <a:buFont typeface="Wingdings" pitchFamily="2" charset="2"/>
              <a:buNone/>
              <a:defRPr lang="de-DE" sz="1400" b="0">
                <a:solidFill>
                  <a:schemeClr val="tx1"/>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50000"/>
              </a:spcBef>
              <a:spcAft>
                <a:spcPct val="0"/>
              </a:spcAft>
              <a:buChar char="-"/>
              <a:defRPr sz="2000" b="1">
                <a:solidFill>
                  <a:srgbClr val="333399"/>
                </a:solidFill>
                <a:latin typeface="+mn-lt"/>
              </a:defRPr>
            </a:lvl6pPr>
            <a:lvl7pPr marL="2971800" indent="-228600" algn="l" rtl="0" eaLnBrk="1" fontAlgn="base" hangingPunct="1">
              <a:spcBef>
                <a:spcPct val="50000"/>
              </a:spcBef>
              <a:spcAft>
                <a:spcPct val="0"/>
              </a:spcAft>
              <a:buChar char="-"/>
              <a:defRPr sz="2000" b="1">
                <a:solidFill>
                  <a:srgbClr val="333399"/>
                </a:solidFill>
                <a:latin typeface="+mn-lt"/>
              </a:defRPr>
            </a:lvl7pPr>
            <a:lvl8pPr marL="3429000" indent="-228600" algn="l" rtl="0" eaLnBrk="1" fontAlgn="base" hangingPunct="1">
              <a:spcBef>
                <a:spcPct val="50000"/>
              </a:spcBef>
              <a:spcAft>
                <a:spcPct val="0"/>
              </a:spcAft>
              <a:buChar char="-"/>
              <a:defRPr sz="2000" b="1">
                <a:solidFill>
                  <a:srgbClr val="333399"/>
                </a:solidFill>
                <a:latin typeface="+mn-lt"/>
              </a:defRPr>
            </a:lvl8pPr>
            <a:lvl9pPr marL="3886200" indent="-228600" algn="l" rtl="0" eaLnBrk="1" fontAlgn="base" hangingPunct="1">
              <a:spcBef>
                <a:spcPct val="50000"/>
              </a:spcBef>
              <a:spcAft>
                <a:spcPct val="0"/>
              </a:spcAft>
              <a:buChar char="-"/>
              <a:defRPr sz="2000" b="1">
                <a:solidFill>
                  <a:srgbClr val="333399"/>
                </a:solidFill>
                <a:latin typeface="+mn-lt"/>
              </a:defRPr>
            </a:lvl9pPr>
          </a:lstStyle>
          <a:p>
            <a:r>
              <a:rPr lang="de-DE" sz="1350" kern="0">
                <a:solidFill>
                  <a:schemeClr val="tx1"/>
                </a:solidFill>
              </a:rPr>
              <a:t>GKV-Leistungsausgaben: 164,96 Mrd. €</a:t>
            </a:r>
            <a:endParaRPr lang="de-DE" sz="1350" kern="0" dirty="0">
              <a:solidFill>
                <a:schemeClr val="tx1"/>
              </a:solidFill>
            </a:endParaRPr>
          </a:p>
        </p:txBody>
      </p:sp>
      <p:graphicFrame>
        <p:nvGraphicFramePr>
          <p:cNvPr id="26" name="Chart 3">
            <a:extLst>
              <a:ext uri="{FF2B5EF4-FFF2-40B4-BE49-F238E27FC236}">
                <a16:creationId xmlns:a16="http://schemas.microsoft.com/office/drawing/2014/main" id="{507CB2AD-22D9-419A-D7EC-C39ED10D2ECC}"/>
              </a:ext>
            </a:extLst>
          </p:cNvPr>
          <p:cNvGraphicFramePr/>
          <p:nvPr>
            <p:custDataLst>
              <p:tags r:id="rId3"/>
            </p:custDataLst>
          </p:nvPr>
        </p:nvGraphicFramePr>
        <p:xfrm>
          <a:off x="846535" y="1325167"/>
          <a:ext cx="2695575" cy="2726531"/>
        </p:xfrm>
        <a:graphic>
          <a:graphicData uri="http://schemas.openxmlformats.org/drawingml/2006/chart">
            <c:chart xmlns:c="http://schemas.openxmlformats.org/drawingml/2006/chart" xmlns:r="http://schemas.openxmlformats.org/officeDocument/2006/relationships" r:id="rId20"/>
          </a:graphicData>
        </a:graphic>
      </p:graphicFrame>
      <p:sp>
        <p:nvSpPr>
          <p:cNvPr id="7" name="Rechteck 6">
            <a:extLst>
              <a:ext uri="{FF2B5EF4-FFF2-40B4-BE49-F238E27FC236}">
                <a16:creationId xmlns:a16="http://schemas.microsoft.com/office/drawing/2014/main" id="{1C0EA9CA-41F1-BF8E-48BD-F460514B78D9}"/>
              </a:ext>
            </a:extLst>
          </p:cNvPr>
          <p:cNvSpPr/>
          <p:nvPr>
            <p:custDataLst>
              <p:tags r:id="rId4"/>
            </p:custDataLst>
          </p:nvPr>
        </p:nvSpPr>
        <p:spPr bwMode="auto">
          <a:xfrm>
            <a:off x="2269332" y="4225529"/>
            <a:ext cx="188119" cy="140494"/>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de-DE" sz="1350">
              <a:latin typeface="Arial" charset="0"/>
            </a:endParaRPr>
          </a:p>
        </p:txBody>
      </p:sp>
      <p:sp>
        <p:nvSpPr>
          <p:cNvPr id="8" name="Rechteck 7">
            <a:extLst>
              <a:ext uri="{FF2B5EF4-FFF2-40B4-BE49-F238E27FC236}">
                <a16:creationId xmlns:a16="http://schemas.microsoft.com/office/drawing/2014/main" id="{0202151F-D5EB-4D16-22EF-8307645065C3}"/>
              </a:ext>
            </a:extLst>
          </p:cNvPr>
          <p:cNvSpPr/>
          <p:nvPr>
            <p:custDataLst>
              <p:tags r:id="rId5"/>
            </p:custDataLst>
          </p:nvPr>
        </p:nvSpPr>
        <p:spPr bwMode="auto">
          <a:xfrm>
            <a:off x="2269332" y="4423173"/>
            <a:ext cx="188119" cy="140494"/>
          </a:xfrm>
          <a:prstGeom prst="rect">
            <a:avLst/>
          </a:prstGeom>
          <a:solidFill>
            <a:schemeClr val="accent2"/>
          </a:solidFill>
          <a:ln w="6350"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6DABC8E1-1B14-4423-0964-2079061F3D78}"/>
              </a:ext>
            </a:extLst>
          </p:cNvPr>
          <p:cNvSpPr/>
          <p:nvPr>
            <p:custDataLst>
              <p:tags r:id="rId6"/>
            </p:custDataLst>
          </p:nvPr>
        </p:nvSpPr>
        <p:spPr bwMode="auto">
          <a:xfrm>
            <a:off x="3952875" y="4225529"/>
            <a:ext cx="188119" cy="140494"/>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de-DE" sz="1350">
              <a:latin typeface="Arial" charset="0"/>
            </a:endParaRPr>
          </a:p>
        </p:txBody>
      </p:sp>
      <p:sp>
        <p:nvSpPr>
          <p:cNvPr id="10" name="Rechteck 9">
            <a:extLst>
              <a:ext uri="{FF2B5EF4-FFF2-40B4-BE49-F238E27FC236}">
                <a16:creationId xmlns:a16="http://schemas.microsoft.com/office/drawing/2014/main" id="{701084CE-035E-F429-79EC-E87DAB9236FF}"/>
              </a:ext>
            </a:extLst>
          </p:cNvPr>
          <p:cNvSpPr/>
          <p:nvPr>
            <p:custDataLst>
              <p:tags r:id="rId7"/>
            </p:custDataLst>
          </p:nvPr>
        </p:nvSpPr>
        <p:spPr bwMode="auto">
          <a:xfrm>
            <a:off x="3952875" y="4423173"/>
            <a:ext cx="188119" cy="140494"/>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de-DE" sz="1350">
              <a:latin typeface="Arial" charset="0"/>
            </a:endParaRPr>
          </a:p>
        </p:txBody>
      </p:sp>
      <p:sp>
        <p:nvSpPr>
          <p:cNvPr id="11" name="Rechteck 10">
            <a:extLst>
              <a:ext uri="{FF2B5EF4-FFF2-40B4-BE49-F238E27FC236}">
                <a16:creationId xmlns:a16="http://schemas.microsoft.com/office/drawing/2014/main" id="{7209BE15-1AF7-278D-EADB-60F88F4EBA96}"/>
              </a:ext>
            </a:extLst>
          </p:cNvPr>
          <p:cNvSpPr/>
          <p:nvPr>
            <p:custDataLst>
              <p:tags r:id="rId8"/>
            </p:custDataLst>
          </p:nvPr>
        </p:nvSpPr>
        <p:spPr bwMode="auto">
          <a:xfrm>
            <a:off x="5341144" y="4225529"/>
            <a:ext cx="188119" cy="140494"/>
          </a:xfrm>
          <a:prstGeom prst="rect">
            <a:avLst/>
          </a:prstGeom>
          <a:solidFill>
            <a:schemeClr val="accent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de-DE" sz="1350">
              <a:latin typeface="Arial" charset="0"/>
            </a:endParaRPr>
          </a:p>
        </p:txBody>
      </p:sp>
      <p:sp>
        <p:nvSpPr>
          <p:cNvPr id="12" name="Rechteck 11">
            <a:extLst>
              <a:ext uri="{FF2B5EF4-FFF2-40B4-BE49-F238E27FC236}">
                <a16:creationId xmlns:a16="http://schemas.microsoft.com/office/drawing/2014/main" id="{8D8C5A75-B013-9C85-7EEB-BA5B2021C915}"/>
              </a:ext>
            </a:extLst>
          </p:cNvPr>
          <p:cNvSpPr/>
          <p:nvPr>
            <p:custDataLst>
              <p:tags r:id="rId9"/>
            </p:custDataLst>
          </p:nvPr>
        </p:nvSpPr>
        <p:spPr bwMode="auto">
          <a:xfrm>
            <a:off x="5341144" y="4423173"/>
            <a:ext cx="188119" cy="140494"/>
          </a:xfrm>
          <a:prstGeom prst="rect">
            <a:avLst/>
          </a:prstGeom>
          <a:solidFill>
            <a:schemeClr val="accent6"/>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de-DE" sz="1350">
              <a:latin typeface="Arial" charset="0"/>
            </a:endParaRPr>
          </a:p>
        </p:txBody>
      </p:sp>
      <p:sp>
        <p:nvSpPr>
          <p:cNvPr id="13" name="Rectangle 3">
            <a:extLst>
              <a:ext uri="{FF2B5EF4-FFF2-40B4-BE49-F238E27FC236}">
                <a16:creationId xmlns:a16="http://schemas.microsoft.com/office/drawing/2014/main" id="{B654B8C8-3556-FC34-6767-899B6372E227}"/>
              </a:ext>
            </a:extLst>
          </p:cNvPr>
          <p:cNvSpPr>
            <a:spLocks noGrp="1" noChangeArrowheads="1"/>
          </p:cNvSpPr>
          <p:nvPr>
            <p:custDataLst>
              <p:tags r:id="rId10"/>
            </p:custDataLst>
          </p:nvPr>
        </p:nvSpPr>
        <p:spPr bwMode="auto">
          <a:xfrm>
            <a:off x="2495550" y="4221957"/>
            <a:ext cx="1381125" cy="159544"/>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50000"/>
              </a:spcBef>
              <a:spcAft>
                <a:spcPct val="0"/>
              </a:spcAft>
              <a:buFont typeface="Wingdings" pitchFamily="2" charset="2"/>
              <a:buChar char="§"/>
              <a:defRPr lang="de-DE" sz="2400" b="1" dirty="0" smtClean="0">
                <a:solidFill>
                  <a:schemeClr val="tx1"/>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
              <a:defRPr lang="de-DE" sz="2000" b="1" dirty="0" smtClean="0">
                <a:solidFill>
                  <a:schemeClr val="tx1"/>
                </a:solidFill>
                <a:latin typeface="+mn-lt"/>
                <a:ea typeface="+mn-ea"/>
                <a:cs typeface="+mn-cs"/>
              </a:defRPr>
            </a:lvl2pPr>
            <a:lvl3pPr marL="1143000" indent="-228600" algn="l" rtl="0" eaLnBrk="0" fontAlgn="base" hangingPunct="0">
              <a:spcBef>
                <a:spcPct val="50000"/>
              </a:spcBef>
              <a:spcAft>
                <a:spcPct val="0"/>
              </a:spcAft>
              <a:buFont typeface="Wingdings" pitchFamily="2" charset="2"/>
              <a:buChar char="§"/>
              <a:defRPr lang="de-DE" sz="1800" b="1" dirty="0" smtClean="0">
                <a:solidFill>
                  <a:schemeClr val="tx1"/>
                </a:solidFill>
                <a:latin typeface="+mn-lt"/>
                <a:ea typeface="+mn-ea"/>
                <a:cs typeface="+mn-cs"/>
              </a:defRPr>
            </a:lvl3pPr>
            <a:lvl4pPr marL="1600200" indent="-228600" algn="l" rtl="0" eaLnBrk="0" fontAlgn="base" hangingPunct="0">
              <a:spcBef>
                <a:spcPct val="50000"/>
              </a:spcBef>
              <a:spcAft>
                <a:spcPct val="0"/>
              </a:spcAft>
              <a:buFont typeface="Wingdings" pitchFamily="2" charset="2"/>
              <a:buChar char="§"/>
              <a:defRPr lang="de-DE" sz="1600" b="1" dirty="0" smtClean="0">
                <a:solidFill>
                  <a:schemeClr val="tx1"/>
                </a:solidFill>
                <a:latin typeface="+mn-lt"/>
                <a:ea typeface="+mn-ea"/>
                <a:cs typeface="+mn-cs"/>
              </a:defRPr>
            </a:lvl4pPr>
            <a:lvl5pPr marL="2057400" indent="-228600" algn="l" rtl="0" eaLnBrk="0" fontAlgn="base" hangingPunct="0">
              <a:spcBef>
                <a:spcPct val="50000"/>
              </a:spcBef>
              <a:spcAft>
                <a:spcPct val="0"/>
              </a:spcAft>
              <a:buFont typeface="Wingdings" pitchFamily="2" charset="2"/>
              <a:buChar char="§"/>
              <a:defRPr lang="de-DE" sz="1400" b="1" dirty="0">
                <a:solidFill>
                  <a:schemeClr val="tx1"/>
                </a:solidFill>
                <a:latin typeface="+mn-lt"/>
                <a:ea typeface="+mn-ea"/>
                <a:cs typeface="+mn-cs"/>
              </a:defRPr>
            </a:lvl5pPr>
            <a:lvl6pPr marL="2514600" indent="-228600" algn="l" rtl="0" fontAlgn="base">
              <a:spcBef>
                <a:spcPct val="50000"/>
              </a:spcBef>
              <a:spcAft>
                <a:spcPct val="0"/>
              </a:spcAft>
              <a:buChar char="-"/>
              <a:defRPr sz="2000" b="1">
                <a:solidFill>
                  <a:srgbClr val="333399"/>
                </a:solidFill>
                <a:latin typeface="+mn-lt"/>
              </a:defRPr>
            </a:lvl6pPr>
            <a:lvl7pPr marL="2971800" indent="-228600" algn="l" rtl="0" fontAlgn="base">
              <a:spcBef>
                <a:spcPct val="50000"/>
              </a:spcBef>
              <a:spcAft>
                <a:spcPct val="0"/>
              </a:spcAft>
              <a:buChar char="-"/>
              <a:defRPr sz="2000" b="1">
                <a:solidFill>
                  <a:srgbClr val="333399"/>
                </a:solidFill>
                <a:latin typeface="+mn-lt"/>
              </a:defRPr>
            </a:lvl7pPr>
            <a:lvl8pPr marL="3429000" indent="-228600" algn="l" rtl="0" fontAlgn="base">
              <a:spcBef>
                <a:spcPct val="50000"/>
              </a:spcBef>
              <a:spcAft>
                <a:spcPct val="0"/>
              </a:spcAft>
              <a:buChar char="-"/>
              <a:defRPr sz="2000" b="1">
                <a:solidFill>
                  <a:srgbClr val="333399"/>
                </a:solidFill>
                <a:latin typeface="+mn-lt"/>
              </a:defRPr>
            </a:lvl8pPr>
            <a:lvl9pPr marL="3886200" indent="-228600" algn="l" rtl="0" fontAlgn="base">
              <a:spcBef>
                <a:spcPct val="50000"/>
              </a:spcBef>
              <a:spcAft>
                <a:spcPct val="0"/>
              </a:spcAft>
              <a:buChar char="-"/>
              <a:defRPr sz="2000" b="1">
                <a:solidFill>
                  <a:srgbClr val="333399"/>
                </a:solidFill>
                <a:latin typeface="+mn-lt"/>
              </a:defRPr>
            </a:lvl9pPr>
          </a:lstStyle>
          <a:p>
            <a:pPr marL="0" indent="0">
              <a:spcBef>
                <a:spcPct val="0"/>
              </a:spcBef>
              <a:buNone/>
            </a:pPr>
            <a:fld id="{96437A87-3839-4221-821E-B4F6943277BC}" type="datetime'''''''Kr''an''ke''n''ha''us''b''''''''e''han''''dl''ung '">
              <a:rPr lang="de-DE" altLang="en-US" sz="1050" b="0" kern="0">
                <a:cs typeface="Calibri" panose="020F0502020204030204" pitchFamily="34" charset="0"/>
              </a:rPr>
              <a:pPr marL="0" indent="0">
                <a:spcBef>
                  <a:spcPct val="0"/>
                </a:spcBef>
                <a:buNone/>
              </a:pPr>
              <a:t>Krankenhausbehandlung </a:t>
            </a:fld>
            <a:endParaRPr lang="de-DE" sz="1050" b="0" kern="0" dirty="0">
              <a:cs typeface="Calibri" panose="020F0502020204030204" pitchFamily="34" charset="0"/>
              <a:sym typeface="+mn-lt"/>
            </a:endParaRPr>
          </a:p>
        </p:txBody>
      </p:sp>
      <p:sp>
        <p:nvSpPr>
          <p:cNvPr id="14" name="Rectangle 3">
            <a:extLst>
              <a:ext uri="{FF2B5EF4-FFF2-40B4-BE49-F238E27FC236}">
                <a16:creationId xmlns:a16="http://schemas.microsoft.com/office/drawing/2014/main" id="{CB808CEF-94E7-6D04-5AF2-FFADAB7A0F80}"/>
              </a:ext>
            </a:extLst>
          </p:cNvPr>
          <p:cNvSpPr>
            <a:spLocks noGrp="1" noChangeArrowheads="1"/>
          </p:cNvSpPr>
          <p:nvPr>
            <p:custDataLst>
              <p:tags r:id="rId11"/>
            </p:custDataLst>
          </p:nvPr>
        </p:nvSpPr>
        <p:spPr bwMode="auto">
          <a:xfrm>
            <a:off x="2495551" y="4419600"/>
            <a:ext cx="1154906" cy="159544"/>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50000"/>
              </a:spcBef>
              <a:spcAft>
                <a:spcPct val="0"/>
              </a:spcAft>
              <a:buFont typeface="Wingdings" pitchFamily="2" charset="2"/>
              <a:buChar char="§"/>
              <a:defRPr lang="de-DE" sz="2400" b="1" dirty="0" smtClean="0">
                <a:solidFill>
                  <a:schemeClr val="tx1"/>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
              <a:defRPr lang="de-DE" sz="2000" b="1" dirty="0" smtClean="0">
                <a:solidFill>
                  <a:schemeClr val="tx1"/>
                </a:solidFill>
                <a:latin typeface="+mn-lt"/>
                <a:ea typeface="+mn-ea"/>
                <a:cs typeface="+mn-cs"/>
              </a:defRPr>
            </a:lvl2pPr>
            <a:lvl3pPr marL="1143000" indent="-228600" algn="l" rtl="0" eaLnBrk="0" fontAlgn="base" hangingPunct="0">
              <a:spcBef>
                <a:spcPct val="50000"/>
              </a:spcBef>
              <a:spcAft>
                <a:spcPct val="0"/>
              </a:spcAft>
              <a:buFont typeface="Wingdings" pitchFamily="2" charset="2"/>
              <a:buChar char="§"/>
              <a:defRPr lang="de-DE" sz="1800" b="1" dirty="0" smtClean="0">
                <a:solidFill>
                  <a:schemeClr val="tx1"/>
                </a:solidFill>
                <a:latin typeface="+mn-lt"/>
                <a:ea typeface="+mn-ea"/>
                <a:cs typeface="+mn-cs"/>
              </a:defRPr>
            </a:lvl3pPr>
            <a:lvl4pPr marL="1600200" indent="-228600" algn="l" rtl="0" eaLnBrk="0" fontAlgn="base" hangingPunct="0">
              <a:spcBef>
                <a:spcPct val="50000"/>
              </a:spcBef>
              <a:spcAft>
                <a:spcPct val="0"/>
              </a:spcAft>
              <a:buFont typeface="Wingdings" pitchFamily="2" charset="2"/>
              <a:buChar char="§"/>
              <a:defRPr lang="de-DE" sz="1600" b="1" dirty="0" smtClean="0">
                <a:solidFill>
                  <a:schemeClr val="tx1"/>
                </a:solidFill>
                <a:latin typeface="+mn-lt"/>
                <a:ea typeface="+mn-ea"/>
                <a:cs typeface="+mn-cs"/>
              </a:defRPr>
            </a:lvl4pPr>
            <a:lvl5pPr marL="2057400" indent="-228600" algn="l" rtl="0" eaLnBrk="0" fontAlgn="base" hangingPunct="0">
              <a:spcBef>
                <a:spcPct val="50000"/>
              </a:spcBef>
              <a:spcAft>
                <a:spcPct val="0"/>
              </a:spcAft>
              <a:buFont typeface="Wingdings" pitchFamily="2" charset="2"/>
              <a:buChar char="§"/>
              <a:defRPr lang="de-DE" sz="1400" b="1" dirty="0">
                <a:solidFill>
                  <a:schemeClr val="tx1"/>
                </a:solidFill>
                <a:latin typeface="+mn-lt"/>
                <a:ea typeface="+mn-ea"/>
                <a:cs typeface="+mn-cs"/>
              </a:defRPr>
            </a:lvl5pPr>
            <a:lvl6pPr marL="2514600" indent="-228600" algn="l" rtl="0" fontAlgn="base">
              <a:spcBef>
                <a:spcPct val="50000"/>
              </a:spcBef>
              <a:spcAft>
                <a:spcPct val="0"/>
              </a:spcAft>
              <a:buChar char="-"/>
              <a:defRPr sz="2000" b="1">
                <a:solidFill>
                  <a:srgbClr val="333399"/>
                </a:solidFill>
                <a:latin typeface="+mn-lt"/>
              </a:defRPr>
            </a:lvl6pPr>
            <a:lvl7pPr marL="2971800" indent="-228600" algn="l" rtl="0" fontAlgn="base">
              <a:spcBef>
                <a:spcPct val="50000"/>
              </a:spcBef>
              <a:spcAft>
                <a:spcPct val="0"/>
              </a:spcAft>
              <a:buChar char="-"/>
              <a:defRPr sz="2000" b="1">
                <a:solidFill>
                  <a:srgbClr val="333399"/>
                </a:solidFill>
                <a:latin typeface="+mn-lt"/>
              </a:defRPr>
            </a:lvl7pPr>
            <a:lvl8pPr marL="3429000" indent="-228600" algn="l" rtl="0" fontAlgn="base">
              <a:spcBef>
                <a:spcPct val="50000"/>
              </a:spcBef>
              <a:spcAft>
                <a:spcPct val="0"/>
              </a:spcAft>
              <a:buChar char="-"/>
              <a:defRPr sz="2000" b="1">
                <a:solidFill>
                  <a:srgbClr val="333399"/>
                </a:solidFill>
                <a:latin typeface="+mn-lt"/>
              </a:defRPr>
            </a:lvl8pPr>
            <a:lvl9pPr marL="3886200" indent="-228600" algn="l" rtl="0" fontAlgn="base">
              <a:spcBef>
                <a:spcPct val="50000"/>
              </a:spcBef>
              <a:spcAft>
                <a:spcPct val="0"/>
              </a:spcAft>
              <a:buChar char="-"/>
              <a:defRPr sz="2000" b="1">
                <a:solidFill>
                  <a:srgbClr val="333399"/>
                </a:solidFill>
                <a:latin typeface="+mn-lt"/>
              </a:defRPr>
            </a:lvl9pPr>
          </a:lstStyle>
          <a:p>
            <a:pPr marL="0" indent="0">
              <a:spcBef>
                <a:spcPct val="0"/>
              </a:spcBef>
              <a:buNone/>
            </a:pPr>
            <a:fld id="{A4E361AD-DE0D-4A90-87B3-0CC5391EFC9D}" type="datetime'Är''''''zt''''''lic''''''h''e ''''''Be''''''''ha''nd''l''ung'">
              <a:rPr lang="de-DE" altLang="en-US" sz="1050" b="0" kern="0">
                <a:cs typeface="Calibri" panose="020F0502020204030204" pitchFamily="34" charset="0"/>
              </a:rPr>
              <a:pPr marL="0" indent="0">
                <a:spcBef>
                  <a:spcPct val="0"/>
                </a:spcBef>
                <a:buNone/>
              </a:pPr>
              <a:t>Ärztliche Behandlung</a:t>
            </a:fld>
            <a:endParaRPr lang="de-DE" sz="1050" b="0" kern="0" dirty="0">
              <a:cs typeface="Calibri" panose="020F0502020204030204" pitchFamily="34" charset="0"/>
              <a:sym typeface="+mn-lt"/>
            </a:endParaRPr>
          </a:p>
        </p:txBody>
      </p:sp>
      <p:sp>
        <p:nvSpPr>
          <p:cNvPr id="15" name="Rectangle 3">
            <a:extLst>
              <a:ext uri="{FF2B5EF4-FFF2-40B4-BE49-F238E27FC236}">
                <a16:creationId xmlns:a16="http://schemas.microsoft.com/office/drawing/2014/main" id="{63CDFD6B-ABBC-EFD1-7081-78478B13F776}"/>
              </a:ext>
            </a:extLst>
          </p:cNvPr>
          <p:cNvSpPr>
            <a:spLocks noGrp="1" noChangeArrowheads="1"/>
          </p:cNvSpPr>
          <p:nvPr>
            <p:custDataLst>
              <p:tags r:id="rId12"/>
            </p:custDataLst>
          </p:nvPr>
        </p:nvSpPr>
        <p:spPr bwMode="auto">
          <a:xfrm>
            <a:off x="4179094" y="4221957"/>
            <a:ext cx="1085850" cy="159544"/>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50000"/>
              </a:spcBef>
              <a:spcAft>
                <a:spcPct val="0"/>
              </a:spcAft>
              <a:buFont typeface="Wingdings" pitchFamily="2" charset="2"/>
              <a:buChar char="§"/>
              <a:defRPr lang="de-DE" sz="2400" b="1" dirty="0" smtClean="0">
                <a:solidFill>
                  <a:schemeClr val="tx1"/>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
              <a:defRPr lang="de-DE" sz="2000" b="1" dirty="0" smtClean="0">
                <a:solidFill>
                  <a:schemeClr val="tx1"/>
                </a:solidFill>
                <a:latin typeface="+mn-lt"/>
                <a:ea typeface="+mn-ea"/>
                <a:cs typeface="+mn-cs"/>
              </a:defRPr>
            </a:lvl2pPr>
            <a:lvl3pPr marL="1143000" indent="-228600" algn="l" rtl="0" eaLnBrk="0" fontAlgn="base" hangingPunct="0">
              <a:spcBef>
                <a:spcPct val="50000"/>
              </a:spcBef>
              <a:spcAft>
                <a:spcPct val="0"/>
              </a:spcAft>
              <a:buFont typeface="Wingdings" pitchFamily="2" charset="2"/>
              <a:buChar char="§"/>
              <a:defRPr lang="de-DE" sz="1800" b="1" dirty="0" smtClean="0">
                <a:solidFill>
                  <a:schemeClr val="tx1"/>
                </a:solidFill>
                <a:latin typeface="+mn-lt"/>
                <a:ea typeface="+mn-ea"/>
                <a:cs typeface="+mn-cs"/>
              </a:defRPr>
            </a:lvl3pPr>
            <a:lvl4pPr marL="1600200" indent="-228600" algn="l" rtl="0" eaLnBrk="0" fontAlgn="base" hangingPunct="0">
              <a:spcBef>
                <a:spcPct val="50000"/>
              </a:spcBef>
              <a:spcAft>
                <a:spcPct val="0"/>
              </a:spcAft>
              <a:buFont typeface="Wingdings" pitchFamily="2" charset="2"/>
              <a:buChar char="§"/>
              <a:defRPr lang="de-DE" sz="1600" b="1" dirty="0" smtClean="0">
                <a:solidFill>
                  <a:schemeClr val="tx1"/>
                </a:solidFill>
                <a:latin typeface="+mn-lt"/>
                <a:ea typeface="+mn-ea"/>
                <a:cs typeface="+mn-cs"/>
              </a:defRPr>
            </a:lvl4pPr>
            <a:lvl5pPr marL="2057400" indent="-228600" algn="l" rtl="0" eaLnBrk="0" fontAlgn="base" hangingPunct="0">
              <a:spcBef>
                <a:spcPct val="50000"/>
              </a:spcBef>
              <a:spcAft>
                <a:spcPct val="0"/>
              </a:spcAft>
              <a:buFont typeface="Wingdings" pitchFamily="2" charset="2"/>
              <a:buChar char="§"/>
              <a:defRPr lang="de-DE" sz="1400" b="1" dirty="0">
                <a:solidFill>
                  <a:schemeClr val="tx1"/>
                </a:solidFill>
                <a:latin typeface="+mn-lt"/>
                <a:ea typeface="+mn-ea"/>
                <a:cs typeface="+mn-cs"/>
              </a:defRPr>
            </a:lvl5pPr>
            <a:lvl6pPr marL="2514600" indent="-228600" algn="l" rtl="0" fontAlgn="base">
              <a:spcBef>
                <a:spcPct val="50000"/>
              </a:spcBef>
              <a:spcAft>
                <a:spcPct val="0"/>
              </a:spcAft>
              <a:buChar char="-"/>
              <a:defRPr sz="2000" b="1">
                <a:solidFill>
                  <a:srgbClr val="333399"/>
                </a:solidFill>
                <a:latin typeface="+mn-lt"/>
              </a:defRPr>
            </a:lvl6pPr>
            <a:lvl7pPr marL="2971800" indent="-228600" algn="l" rtl="0" fontAlgn="base">
              <a:spcBef>
                <a:spcPct val="50000"/>
              </a:spcBef>
              <a:spcAft>
                <a:spcPct val="0"/>
              </a:spcAft>
              <a:buChar char="-"/>
              <a:defRPr sz="2000" b="1">
                <a:solidFill>
                  <a:srgbClr val="333399"/>
                </a:solidFill>
                <a:latin typeface="+mn-lt"/>
              </a:defRPr>
            </a:lvl7pPr>
            <a:lvl8pPr marL="3429000" indent="-228600" algn="l" rtl="0" fontAlgn="base">
              <a:spcBef>
                <a:spcPct val="50000"/>
              </a:spcBef>
              <a:spcAft>
                <a:spcPct val="0"/>
              </a:spcAft>
              <a:buChar char="-"/>
              <a:defRPr sz="2000" b="1">
                <a:solidFill>
                  <a:srgbClr val="333399"/>
                </a:solidFill>
                <a:latin typeface="+mn-lt"/>
              </a:defRPr>
            </a:lvl8pPr>
            <a:lvl9pPr marL="3886200" indent="-228600" algn="l" rtl="0" fontAlgn="base">
              <a:spcBef>
                <a:spcPct val="50000"/>
              </a:spcBef>
              <a:spcAft>
                <a:spcPct val="0"/>
              </a:spcAft>
              <a:buChar char="-"/>
              <a:defRPr sz="2000" b="1">
                <a:solidFill>
                  <a:srgbClr val="333399"/>
                </a:solidFill>
                <a:latin typeface="+mn-lt"/>
              </a:defRPr>
            </a:lvl9pPr>
          </a:lstStyle>
          <a:p>
            <a:pPr marL="0" indent="0">
              <a:spcBef>
                <a:spcPct val="0"/>
              </a:spcBef>
              <a:buNone/>
            </a:pPr>
            <a:fld id="{F5B479BA-8B52-40CF-9FAA-33EFC71D0698}" type="datetime'H''''e''il''''- u''n''''d'' ''Hi''''lfs''mit''''t''el'''''''">
              <a:rPr lang="de-DE" altLang="en-US" sz="1050" b="0" kern="0">
                <a:cs typeface="Calibri" panose="020F0502020204030204" pitchFamily="34" charset="0"/>
              </a:rPr>
              <a:pPr marL="0" indent="0">
                <a:spcBef>
                  <a:spcPct val="0"/>
                </a:spcBef>
                <a:buNone/>
              </a:pPr>
              <a:t>Heil- und Hilfsmittel</a:t>
            </a:fld>
            <a:endParaRPr lang="de-DE" sz="1050" b="0" kern="0" dirty="0">
              <a:cs typeface="Calibri" panose="020F0502020204030204" pitchFamily="34" charset="0"/>
              <a:sym typeface="+mn-lt"/>
            </a:endParaRPr>
          </a:p>
        </p:txBody>
      </p:sp>
      <p:sp>
        <p:nvSpPr>
          <p:cNvPr id="16" name="Rectangle 3">
            <a:extLst>
              <a:ext uri="{FF2B5EF4-FFF2-40B4-BE49-F238E27FC236}">
                <a16:creationId xmlns:a16="http://schemas.microsoft.com/office/drawing/2014/main" id="{999B4486-CEEF-C70B-CEAA-4FE16B836BDC}"/>
              </a:ext>
            </a:extLst>
          </p:cNvPr>
          <p:cNvSpPr>
            <a:spLocks noGrp="1" noChangeArrowheads="1"/>
          </p:cNvSpPr>
          <p:nvPr>
            <p:custDataLst>
              <p:tags r:id="rId13"/>
            </p:custDataLst>
          </p:nvPr>
        </p:nvSpPr>
        <p:spPr bwMode="auto">
          <a:xfrm>
            <a:off x="4179094" y="4419600"/>
            <a:ext cx="669131" cy="159544"/>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50000"/>
              </a:spcBef>
              <a:spcAft>
                <a:spcPct val="0"/>
              </a:spcAft>
              <a:buFont typeface="Wingdings" pitchFamily="2" charset="2"/>
              <a:buChar char="§"/>
              <a:defRPr lang="de-DE" sz="2400" b="1" dirty="0" smtClean="0">
                <a:solidFill>
                  <a:schemeClr val="tx1"/>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
              <a:defRPr lang="de-DE" sz="2000" b="1" dirty="0" smtClean="0">
                <a:solidFill>
                  <a:schemeClr val="tx1"/>
                </a:solidFill>
                <a:latin typeface="+mn-lt"/>
                <a:ea typeface="+mn-ea"/>
                <a:cs typeface="+mn-cs"/>
              </a:defRPr>
            </a:lvl2pPr>
            <a:lvl3pPr marL="1143000" indent="-228600" algn="l" rtl="0" eaLnBrk="0" fontAlgn="base" hangingPunct="0">
              <a:spcBef>
                <a:spcPct val="50000"/>
              </a:spcBef>
              <a:spcAft>
                <a:spcPct val="0"/>
              </a:spcAft>
              <a:buFont typeface="Wingdings" pitchFamily="2" charset="2"/>
              <a:buChar char="§"/>
              <a:defRPr lang="de-DE" sz="1800" b="1" dirty="0" smtClean="0">
                <a:solidFill>
                  <a:schemeClr val="tx1"/>
                </a:solidFill>
                <a:latin typeface="+mn-lt"/>
                <a:ea typeface="+mn-ea"/>
                <a:cs typeface="+mn-cs"/>
              </a:defRPr>
            </a:lvl3pPr>
            <a:lvl4pPr marL="1600200" indent="-228600" algn="l" rtl="0" eaLnBrk="0" fontAlgn="base" hangingPunct="0">
              <a:spcBef>
                <a:spcPct val="50000"/>
              </a:spcBef>
              <a:spcAft>
                <a:spcPct val="0"/>
              </a:spcAft>
              <a:buFont typeface="Wingdings" pitchFamily="2" charset="2"/>
              <a:buChar char="§"/>
              <a:defRPr lang="de-DE" sz="1600" b="1" dirty="0" smtClean="0">
                <a:solidFill>
                  <a:schemeClr val="tx1"/>
                </a:solidFill>
                <a:latin typeface="+mn-lt"/>
                <a:ea typeface="+mn-ea"/>
                <a:cs typeface="+mn-cs"/>
              </a:defRPr>
            </a:lvl4pPr>
            <a:lvl5pPr marL="2057400" indent="-228600" algn="l" rtl="0" eaLnBrk="0" fontAlgn="base" hangingPunct="0">
              <a:spcBef>
                <a:spcPct val="50000"/>
              </a:spcBef>
              <a:spcAft>
                <a:spcPct val="0"/>
              </a:spcAft>
              <a:buFont typeface="Wingdings" pitchFamily="2" charset="2"/>
              <a:buChar char="§"/>
              <a:defRPr lang="de-DE" sz="1400" b="1" dirty="0">
                <a:solidFill>
                  <a:schemeClr val="tx1"/>
                </a:solidFill>
                <a:latin typeface="+mn-lt"/>
                <a:ea typeface="+mn-ea"/>
                <a:cs typeface="+mn-cs"/>
              </a:defRPr>
            </a:lvl5pPr>
            <a:lvl6pPr marL="2514600" indent="-228600" algn="l" rtl="0" fontAlgn="base">
              <a:spcBef>
                <a:spcPct val="50000"/>
              </a:spcBef>
              <a:spcAft>
                <a:spcPct val="0"/>
              </a:spcAft>
              <a:buChar char="-"/>
              <a:defRPr sz="2000" b="1">
                <a:solidFill>
                  <a:srgbClr val="333399"/>
                </a:solidFill>
                <a:latin typeface="+mn-lt"/>
              </a:defRPr>
            </a:lvl6pPr>
            <a:lvl7pPr marL="2971800" indent="-228600" algn="l" rtl="0" fontAlgn="base">
              <a:spcBef>
                <a:spcPct val="50000"/>
              </a:spcBef>
              <a:spcAft>
                <a:spcPct val="0"/>
              </a:spcAft>
              <a:buChar char="-"/>
              <a:defRPr sz="2000" b="1">
                <a:solidFill>
                  <a:srgbClr val="333399"/>
                </a:solidFill>
                <a:latin typeface="+mn-lt"/>
              </a:defRPr>
            </a:lvl7pPr>
            <a:lvl8pPr marL="3429000" indent="-228600" algn="l" rtl="0" fontAlgn="base">
              <a:spcBef>
                <a:spcPct val="50000"/>
              </a:spcBef>
              <a:spcAft>
                <a:spcPct val="0"/>
              </a:spcAft>
              <a:buChar char="-"/>
              <a:defRPr sz="2000" b="1">
                <a:solidFill>
                  <a:srgbClr val="333399"/>
                </a:solidFill>
                <a:latin typeface="+mn-lt"/>
              </a:defRPr>
            </a:lvl8pPr>
            <a:lvl9pPr marL="3886200" indent="-228600" algn="l" rtl="0" fontAlgn="base">
              <a:spcBef>
                <a:spcPct val="50000"/>
              </a:spcBef>
              <a:spcAft>
                <a:spcPct val="0"/>
              </a:spcAft>
              <a:buChar char="-"/>
              <a:defRPr sz="2000" b="1">
                <a:solidFill>
                  <a:srgbClr val="333399"/>
                </a:solidFill>
                <a:latin typeface="+mn-lt"/>
              </a:defRPr>
            </a:lvl9pPr>
          </a:lstStyle>
          <a:p>
            <a:pPr marL="0" indent="0">
              <a:spcBef>
                <a:spcPct val="0"/>
              </a:spcBef>
              <a:buNone/>
            </a:pPr>
            <a:fld id="{AEE2AD4B-710C-47B3-94EE-D4C1F34B7508}" type="datetime'A''''''rz''''''''''ne''im''i''''''''''''tt''''e''''''''l'">
              <a:rPr lang="de-DE" altLang="en-US" sz="1050" b="0" kern="0">
                <a:cs typeface="Calibri" panose="020F0502020204030204" pitchFamily="34" charset="0"/>
              </a:rPr>
              <a:pPr marL="0" indent="0">
                <a:spcBef>
                  <a:spcPct val="0"/>
                </a:spcBef>
                <a:buNone/>
              </a:pPr>
              <a:t>Arzneimittel</a:t>
            </a:fld>
            <a:endParaRPr lang="de-DE" sz="1050" b="0" kern="0" dirty="0">
              <a:cs typeface="Calibri" panose="020F0502020204030204" pitchFamily="34" charset="0"/>
              <a:sym typeface="+mn-lt"/>
            </a:endParaRPr>
          </a:p>
        </p:txBody>
      </p:sp>
      <p:sp>
        <p:nvSpPr>
          <p:cNvPr id="17" name="Rectangle 3">
            <a:extLst>
              <a:ext uri="{FF2B5EF4-FFF2-40B4-BE49-F238E27FC236}">
                <a16:creationId xmlns:a16="http://schemas.microsoft.com/office/drawing/2014/main" id="{095980C9-D520-D99E-8E26-1381D8D684DD}"/>
              </a:ext>
            </a:extLst>
          </p:cNvPr>
          <p:cNvSpPr>
            <a:spLocks noGrp="1" noChangeArrowheads="1"/>
          </p:cNvSpPr>
          <p:nvPr>
            <p:custDataLst>
              <p:tags r:id="rId14"/>
            </p:custDataLst>
          </p:nvPr>
        </p:nvSpPr>
        <p:spPr bwMode="auto">
          <a:xfrm>
            <a:off x="5567363" y="4221957"/>
            <a:ext cx="1219200" cy="159544"/>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50000"/>
              </a:spcBef>
              <a:spcAft>
                <a:spcPct val="0"/>
              </a:spcAft>
              <a:buFont typeface="Wingdings" pitchFamily="2" charset="2"/>
              <a:buChar char="§"/>
              <a:defRPr lang="de-DE" sz="2400" b="1" dirty="0" smtClean="0">
                <a:solidFill>
                  <a:schemeClr val="tx1"/>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
              <a:defRPr lang="de-DE" sz="2000" b="1" dirty="0" smtClean="0">
                <a:solidFill>
                  <a:schemeClr val="tx1"/>
                </a:solidFill>
                <a:latin typeface="+mn-lt"/>
                <a:ea typeface="+mn-ea"/>
                <a:cs typeface="+mn-cs"/>
              </a:defRPr>
            </a:lvl2pPr>
            <a:lvl3pPr marL="1143000" indent="-228600" algn="l" rtl="0" eaLnBrk="0" fontAlgn="base" hangingPunct="0">
              <a:spcBef>
                <a:spcPct val="50000"/>
              </a:spcBef>
              <a:spcAft>
                <a:spcPct val="0"/>
              </a:spcAft>
              <a:buFont typeface="Wingdings" pitchFamily="2" charset="2"/>
              <a:buChar char="§"/>
              <a:defRPr lang="de-DE" sz="1800" b="1" dirty="0" smtClean="0">
                <a:solidFill>
                  <a:schemeClr val="tx1"/>
                </a:solidFill>
                <a:latin typeface="+mn-lt"/>
                <a:ea typeface="+mn-ea"/>
                <a:cs typeface="+mn-cs"/>
              </a:defRPr>
            </a:lvl3pPr>
            <a:lvl4pPr marL="1600200" indent="-228600" algn="l" rtl="0" eaLnBrk="0" fontAlgn="base" hangingPunct="0">
              <a:spcBef>
                <a:spcPct val="50000"/>
              </a:spcBef>
              <a:spcAft>
                <a:spcPct val="0"/>
              </a:spcAft>
              <a:buFont typeface="Wingdings" pitchFamily="2" charset="2"/>
              <a:buChar char="§"/>
              <a:defRPr lang="de-DE" sz="1600" b="1" dirty="0" smtClean="0">
                <a:solidFill>
                  <a:schemeClr val="tx1"/>
                </a:solidFill>
                <a:latin typeface="+mn-lt"/>
                <a:ea typeface="+mn-ea"/>
                <a:cs typeface="+mn-cs"/>
              </a:defRPr>
            </a:lvl4pPr>
            <a:lvl5pPr marL="2057400" indent="-228600" algn="l" rtl="0" eaLnBrk="0" fontAlgn="base" hangingPunct="0">
              <a:spcBef>
                <a:spcPct val="50000"/>
              </a:spcBef>
              <a:spcAft>
                <a:spcPct val="0"/>
              </a:spcAft>
              <a:buFont typeface="Wingdings" pitchFamily="2" charset="2"/>
              <a:buChar char="§"/>
              <a:defRPr lang="de-DE" sz="1400" b="1" dirty="0">
                <a:solidFill>
                  <a:schemeClr val="tx1"/>
                </a:solidFill>
                <a:latin typeface="+mn-lt"/>
                <a:ea typeface="+mn-ea"/>
                <a:cs typeface="+mn-cs"/>
              </a:defRPr>
            </a:lvl5pPr>
            <a:lvl6pPr marL="2514600" indent="-228600" algn="l" rtl="0" fontAlgn="base">
              <a:spcBef>
                <a:spcPct val="50000"/>
              </a:spcBef>
              <a:spcAft>
                <a:spcPct val="0"/>
              </a:spcAft>
              <a:buChar char="-"/>
              <a:defRPr sz="2000" b="1">
                <a:solidFill>
                  <a:srgbClr val="333399"/>
                </a:solidFill>
                <a:latin typeface="+mn-lt"/>
              </a:defRPr>
            </a:lvl6pPr>
            <a:lvl7pPr marL="2971800" indent="-228600" algn="l" rtl="0" fontAlgn="base">
              <a:spcBef>
                <a:spcPct val="50000"/>
              </a:spcBef>
              <a:spcAft>
                <a:spcPct val="0"/>
              </a:spcAft>
              <a:buChar char="-"/>
              <a:defRPr sz="2000" b="1">
                <a:solidFill>
                  <a:srgbClr val="333399"/>
                </a:solidFill>
                <a:latin typeface="+mn-lt"/>
              </a:defRPr>
            </a:lvl7pPr>
            <a:lvl8pPr marL="3429000" indent="-228600" algn="l" rtl="0" fontAlgn="base">
              <a:spcBef>
                <a:spcPct val="50000"/>
              </a:spcBef>
              <a:spcAft>
                <a:spcPct val="0"/>
              </a:spcAft>
              <a:buChar char="-"/>
              <a:defRPr sz="2000" b="1">
                <a:solidFill>
                  <a:srgbClr val="333399"/>
                </a:solidFill>
                <a:latin typeface="+mn-lt"/>
              </a:defRPr>
            </a:lvl8pPr>
            <a:lvl9pPr marL="3886200" indent="-228600" algn="l" rtl="0" fontAlgn="base">
              <a:spcBef>
                <a:spcPct val="50000"/>
              </a:spcBef>
              <a:spcAft>
                <a:spcPct val="0"/>
              </a:spcAft>
              <a:buChar char="-"/>
              <a:defRPr sz="2000" b="1">
                <a:solidFill>
                  <a:srgbClr val="333399"/>
                </a:solidFill>
                <a:latin typeface="+mn-lt"/>
              </a:defRPr>
            </a:lvl9pPr>
          </a:lstStyle>
          <a:p>
            <a:pPr marL="0" indent="0">
              <a:spcBef>
                <a:spcPct val="0"/>
              </a:spcBef>
              <a:buNone/>
            </a:pPr>
            <a:fld id="{83338788-D9DC-45FC-87C7-CE14C3425ECF}" type="datetime'Z''ah''n''a''r''''''''''z''''t'' &amp; Zahners''''at''z'''''">
              <a:rPr lang="de-DE" altLang="en-US" sz="1050" b="0" kern="0">
                <a:cs typeface="Calibri" panose="020F0502020204030204" pitchFamily="34" charset="0"/>
              </a:rPr>
              <a:pPr marL="0" indent="0">
                <a:spcBef>
                  <a:spcPct val="0"/>
                </a:spcBef>
                <a:buNone/>
              </a:pPr>
              <a:t>Zahnarzt &amp; Zahnersatz</a:t>
            </a:fld>
            <a:endParaRPr lang="de-DE" sz="1050" b="0" kern="0" dirty="0">
              <a:cs typeface="Calibri" panose="020F0502020204030204" pitchFamily="34" charset="0"/>
              <a:sym typeface="+mn-lt"/>
            </a:endParaRPr>
          </a:p>
        </p:txBody>
      </p:sp>
      <p:sp>
        <p:nvSpPr>
          <p:cNvPr id="18" name="Rectangle 3">
            <a:extLst>
              <a:ext uri="{FF2B5EF4-FFF2-40B4-BE49-F238E27FC236}">
                <a16:creationId xmlns:a16="http://schemas.microsoft.com/office/drawing/2014/main" id="{370636A1-8A00-F666-7226-F55FB6EC59DA}"/>
              </a:ext>
            </a:extLst>
          </p:cNvPr>
          <p:cNvSpPr>
            <a:spLocks noGrp="1" noChangeArrowheads="1"/>
          </p:cNvSpPr>
          <p:nvPr>
            <p:custDataLst>
              <p:tags r:id="rId15"/>
            </p:custDataLst>
          </p:nvPr>
        </p:nvSpPr>
        <p:spPr bwMode="auto">
          <a:xfrm>
            <a:off x="5567363" y="4419600"/>
            <a:ext cx="984647" cy="159544"/>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50000"/>
              </a:spcBef>
              <a:spcAft>
                <a:spcPct val="0"/>
              </a:spcAft>
              <a:buFont typeface="Wingdings" pitchFamily="2" charset="2"/>
              <a:buChar char="§"/>
              <a:defRPr lang="de-DE" sz="2400" b="1" dirty="0" smtClean="0">
                <a:solidFill>
                  <a:schemeClr val="tx1"/>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
              <a:defRPr lang="de-DE" sz="2000" b="1" dirty="0" smtClean="0">
                <a:solidFill>
                  <a:schemeClr val="tx1"/>
                </a:solidFill>
                <a:latin typeface="+mn-lt"/>
                <a:ea typeface="+mn-ea"/>
                <a:cs typeface="+mn-cs"/>
              </a:defRPr>
            </a:lvl2pPr>
            <a:lvl3pPr marL="1143000" indent="-228600" algn="l" rtl="0" eaLnBrk="0" fontAlgn="base" hangingPunct="0">
              <a:spcBef>
                <a:spcPct val="50000"/>
              </a:spcBef>
              <a:spcAft>
                <a:spcPct val="0"/>
              </a:spcAft>
              <a:buFont typeface="Wingdings" pitchFamily="2" charset="2"/>
              <a:buChar char="§"/>
              <a:defRPr lang="de-DE" sz="1800" b="1" dirty="0" smtClean="0">
                <a:solidFill>
                  <a:schemeClr val="tx1"/>
                </a:solidFill>
                <a:latin typeface="+mn-lt"/>
                <a:ea typeface="+mn-ea"/>
                <a:cs typeface="+mn-cs"/>
              </a:defRPr>
            </a:lvl3pPr>
            <a:lvl4pPr marL="1600200" indent="-228600" algn="l" rtl="0" eaLnBrk="0" fontAlgn="base" hangingPunct="0">
              <a:spcBef>
                <a:spcPct val="50000"/>
              </a:spcBef>
              <a:spcAft>
                <a:spcPct val="0"/>
              </a:spcAft>
              <a:buFont typeface="Wingdings" pitchFamily="2" charset="2"/>
              <a:buChar char="§"/>
              <a:defRPr lang="de-DE" sz="1600" b="1" dirty="0" smtClean="0">
                <a:solidFill>
                  <a:schemeClr val="tx1"/>
                </a:solidFill>
                <a:latin typeface="+mn-lt"/>
                <a:ea typeface="+mn-ea"/>
                <a:cs typeface="+mn-cs"/>
              </a:defRPr>
            </a:lvl4pPr>
            <a:lvl5pPr marL="2057400" indent="-228600" algn="l" rtl="0" eaLnBrk="0" fontAlgn="base" hangingPunct="0">
              <a:spcBef>
                <a:spcPct val="50000"/>
              </a:spcBef>
              <a:spcAft>
                <a:spcPct val="0"/>
              </a:spcAft>
              <a:buFont typeface="Wingdings" pitchFamily="2" charset="2"/>
              <a:buChar char="§"/>
              <a:defRPr lang="de-DE" sz="1400" b="1" dirty="0">
                <a:solidFill>
                  <a:schemeClr val="tx1"/>
                </a:solidFill>
                <a:latin typeface="+mn-lt"/>
                <a:ea typeface="+mn-ea"/>
                <a:cs typeface="+mn-cs"/>
              </a:defRPr>
            </a:lvl5pPr>
            <a:lvl6pPr marL="2514600" indent="-228600" algn="l" rtl="0" fontAlgn="base">
              <a:spcBef>
                <a:spcPct val="50000"/>
              </a:spcBef>
              <a:spcAft>
                <a:spcPct val="0"/>
              </a:spcAft>
              <a:buChar char="-"/>
              <a:defRPr sz="2000" b="1">
                <a:solidFill>
                  <a:srgbClr val="333399"/>
                </a:solidFill>
                <a:latin typeface="+mn-lt"/>
              </a:defRPr>
            </a:lvl6pPr>
            <a:lvl7pPr marL="2971800" indent="-228600" algn="l" rtl="0" fontAlgn="base">
              <a:spcBef>
                <a:spcPct val="50000"/>
              </a:spcBef>
              <a:spcAft>
                <a:spcPct val="0"/>
              </a:spcAft>
              <a:buChar char="-"/>
              <a:defRPr sz="2000" b="1">
                <a:solidFill>
                  <a:srgbClr val="333399"/>
                </a:solidFill>
                <a:latin typeface="+mn-lt"/>
              </a:defRPr>
            </a:lvl7pPr>
            <a:lvl8pPr marL="3429000" indent="-228600" algn="l" rtl="0" fontAlgn="base">
              <a:spcBef>
                <a:spcPct val="50000"/>
              </a:spcBef>
              <a:spcAft>
                <a:spcPct val="0"/>
              </a:spcAft>
              <a:buChar char="-"/>
              <a:defRPr sz="2000" b="1">
                <a:solidFill>
                  <a:srgbClr val="333399"/>
                </a:solidFill>
                <a:latin typeface="+mn-lt"/>
              </a:defRPr>
            </a:lvl8pPr>
            <a:lvl9pPr marL="3886200" indent="-228600" algn="l" rtl="0" fontAlgn="base">
              <a:spcBef>
                <a:spcPct val="50000"/>
              </a:spcBef>
              <a:spcAft>
                <a:spcPct val="0"/>
              </a:spcAft>
              <a:buChar char="-"/>
              <a:defRPr sz="2000" b="1">
                <a:solidFill>
                  <a:srgbClr val="333399"/>
                </a:solidFill>
                <a:latin typeface="+mn-lt"/>
              </a:defRPr>
            </a:lvl9pPr>
          </a:lstStyle>
          <a:p>
            <a:pPr marL="0" indent="0">
              <a:spcBef>
                <a:spcPct val="0"/>
              </a:spcBef>
              <a:buNone/>
            </a:pPr>
            <a:fld id="{68F6A612-F224-4D45-AAB5-40F0096AB917}" type="datetime'Ü''b''''''''''r''''ig''e'' ''L''e''i''s''tu''''n''ge''n'">
              <a:rPr lang="de-DE" altLang="en-US" sz="1050" b="0" kern="0">
                <a:cs typeface="Calibri" panose="020F0502020204030204" pitchFamily="34" charset="0"/>
              </a:rPr>
              <a:pPr marL="0" indent="0">
                <a:spcBef>
                  <a:spcPct val="0"/>
                </a:spcBef>
                <a:buNone/>
              </a:pPr>
              <a:t>Übrige Leistungen</a:t>
            </a:fld>
            <a:endParaRPr lang="de-DE" sz="1050" b="0" kern="0" dirty="0">
              <a:cs typeface="Calibri" panose="020F0502020204030204" pitchFamily="34" charset="0"/>
              <a:sym typeface="+mn-lt"/>
            </a:endParaRPr>
          </a:p>
        </p:txBody>
      </p:sp>
      <p:sp>
        <p:nvSpPr>
          <p:cNvPr id="19" name="Textfeld 18">
            <a:extLst>
              <a:ext uri="{FF2B5EF4-FFF2-40B4-BE49-F238E27FC236}">
                <a16:creationId xmlns:a16="http://schemas.microsoft.com/office/drawing/2014/main" id="{7029B81A-DA41-11DB-C85F-BFABA9BFE318}"/>
              </a:ext>
            </a:extLst>
          </p:cNvPr>
          <p:cNvSpPr txBox="1"/>
          <p:nvPr/>
        </p:nvSpPr>
        <p:spPr>
          <a:xfrm>
            <a:off x="1834158" y="2459822"/>
            <a:ext cx="773906" cy="369332"/>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2010</a:t>
            </a:r>
          </a:p>
        </p:txBody>
      </p:sp>
      <p:graphicFrame>
        <p:nvGraphicFramePr>
          <p:cNvPr id="6" name="Chart 3">
            <a:extLst>
              <a:ext uri="{FF2B5EF4-FFF2-40B4-BE49-F238E27FC236}">
                <a16:creationId xmlns:a16="http://schemas.microsoft.com/office/drawing/2014/main" id="{F76D592A-BF53-B77B-D21F-09348027C8F0}"/>
              </a:ext>
            </a:extLst>
          </p:cNvPr>
          <p:cNvGraphicFramePr/>
          <p:nvPr>
            <p:custDataLst>
              <p:tags r:id="rId16"/>
            </p:custDataLst>
          </p:nvPr>
        </p:nvGraphicFramePr>
        <p:xfrm>
          <a:off x="5003006" y="1325167"/>
          <a:ext cx="2695575" cy="2726531"/>
        </p:xfrm>
        <a:graphic>
          <a:graphicData uri="http://schemas.openxmlformats.org/drawingml/2006/chart">
            <c:chart xmlns:c="http://schemas.openxmlformats.org/drawingml/2006/chart" xmlns:r="http://schemas.openxmlformats.org/officeDocument/2006/relationships" r:id="rId21"/>
          </a:graphicData>
        </a:graphic>
      </p:graphicFrame>
      <p:sp>
        <p:nvSpPr>
          <p:cNvPr id="21" name="Textfeld 20">
            <a:extLst>
              <a:ext uri="{FF2B5EF4-FFF2-40B4-BE49-F238E27FC236}">
                <a16:creationId xmlns:a16="http://schemas.microsoft.com/office/drawing/2014/main" id="{B33272B7-3639-7722-30B4-285D4A30FF0E}"/>
              </a:ext>
            </a:extLst>
          </p:cNvPr>
          <p:cNvSpPr txBox="1"/>
          <p:nvPr/>
        </p:nvSpPr>
        <p:spPr>
          <a:xfrm>
            <a:off x="6059686" y="2462659"/>
            <a:ext cx="773906" cy="369332"/>
          </a:xfrm>
          <a:prstGeom prst="rect">
            <a:avLst/>
          </a:prstGeom>
          <a:noFill/>
        </p:spPr>
        <p:txBody>
          <a:bodyPr wrap="square" rtlCol="0">
            <a:spAutoFit/>
          </a:bodyPr>
          <a:lstStyle/>
          <a:p>
            <a:pPr algn="ctr"/>
            <a:r>
              <a:rPr lang="de-DE" b="1" dirty="0">
                <a:latin typeface="Calibri" panose="020F0502020204030204" pitchFamily="34" charset="0"/>
                <a:cs typeface="Calibri" panose="020F0502020204030204" pitchFamily="34" charset="0"/>
              </a:rPr>
              <a:t>2025</a:t>
            </a:r>
          </a:p>
        </p:txBody>
      </p:sp>
      <p:sp>
        <p:nvSpPr>
          <p:cNvPr id="22" name="Inhaltsplatzhalter 83">
            <a:extLst>
              <a:ext uri="{FF2B5EF4-FFF2-40B4-BE49-F238E27FC236}">
                <a16:creationId xmlns:a16="http://schemas.microsoft.com/office/drawing/2014/main" id="{957912CF-3C22-E10B-7F24-783463009FB7}"/>
              </a:ext>
            </a:extLst>
          </p:cNvPr>
          <p:cNvSpPr txBox="1">
            <a:spLocks/>
          </p:cNvSpPr>
          <p:nvPr/>
        </p:nvSpPr>
        <p:spPr>
          <a:xfrm>
            <a:off x="4716066" y="1134672"/>
            <a:ext cx="3140869" cy="323850"/>
          </a:xfrm>
          <a:prstGeom prst="rect">
            <a:avLst/>
          </a:prstGeom>
        </p:spPr>
        <p:txBody>
          <a:bodyPr/>
          <a:lstStyle>
            <a:lvl1pPr marL="0" indent="0" algn="l" rtl="0" eaLnBrk="1" fontAlgn="base" hangingPunct="1">
              <a:spcBef>
                <a:spcPct val="50000"/>
              </a:spcBef>
              <a:spcAft>
                <a:spcPct val="0"/>
              </a:spcAft>
              <a:buClr>
                <a:schemeClr val="tx1">
                  <a:lumMod val="75000"/>
                </a:schemeClr>
              </a:buClr>
              <a:buFont typeface="Wingdings" pitchFamily="2" charset="2"/>
              <a:buNone/>
              <a:defRPr lang="de-DE" sz="2400" b="0">
                <a:solidFill>
                  <a:schemeClr val="bg2"/>
                </a:solidFill>
                <a:latin typeface="Calibri" panose="020F0502020204030204" pitchFamily="34" charset="0"/>
                <a:ea typeface="+mn-ea"/>
                <a:cs typeface="Calibri" panose="020F0502020204030204" pitchFamily="34" charset="0"/>
              </a:defRPr>
            </a:lvl1pPr>
            <a:lvl2pPr marL="457200" indent="0" algn="l" rtl="0" eaLnBrk="1" fontAlgn="base" hangingPunct="1">
              <a:spcBef>
                <a:spcPct val="50000"/>
              </a:spcBef>
              <a:spcAft>
                <a:spcPct val="0"/>
              </a:spcAft>
              <a:buClr>
                <a:schemeClr val="tx1">
                  <a:lumMod val="75000"/>
                </a:schemeClr>
              </a:buClr>
              <a:buFont typeface="Wingdings" pitchFamily="2" charset="2"/>
              <a:buNone/>
              <a:defRPr lang="de-DE" sz="2000" b="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50000"/>
              </a:spcBef>
              <a:spcAft>
                <a:spcPct val="0"/>
              </a:spcAft>
              <a:buClr>
                <a:schemeClr val="tx1">
                  <a:lumMod val="75000"/>
                </a:schemeClr>
              </a:buClr>
              <a:buFont typeface="Wingdings" pitchFamily="2" charset="2"/>
              <a:buChar char="§"/>
              <a:defRPr lang="de-DE" sz="1800" b="0" dirty="0" smtClean="0">
                <a:solidFill>
                  <a:schemeClr val="tx1"/>
                </a:solidFill>
                <a:latin typeface="Calibri" panose="020F0502020204030204" pitchFamily="34" charset="0"/>
                <a:ea typeface="+mn-ea"/>
                <a:cs typeface="Calibri" panose="020F0502020204030204" pitchFamily="34" charset="0"/>
              </a:defRPr>
            </a:lvl3pPr>
            <a:lvl4pPr marL="1371600" indent="0" algn="l" rtl="0" eaLnBrk="1" fontAlgn="base" hangingPunct="1">
              <a:spcBef>
                <a:spcPct val="50000"/>
              </a:spcBef>
              <a:spcAft>
                <a:spcPct val="0"/>
              </a:spcAft>
              <a:buClr>
                <a:schemeClr val="tx1">
                  <a:lumMod val="75000"/>
                </a:schemeClr>
              </a:buClr>
              <a:buFontTx/>
              <a:buNone/>
              <a:defRPr lang="de-DE" sz="1600" b="0">
                <a:solidFill>
                  <a:schemeClr val="tx1"/>
                </a:solidFill>
                <a:latin typeface="Calibri" panose="020F0502020204030204" pitchFamily="34" charset="0"/>
                <a:ea typeface="+mn-ea"/>
                <a:cs typeface="Calibri" panose="020F0502020204030204" pitchFamily="34" charset="0"/>
              </a:defRPr>
            </a:lvl4pPr>
            <a:lvl5pPr marL="1828800" indent="0" algn="r" rtl="1" eaLnBrk="1" fontAlgn="base" hangingPunct="1">
              <a:spcBef>
                <a:spcPct val="50000"/>
              </a:spcBef>
              <a:spcAft>
                <a:spcPct val="0"/>
              </a:spcAft>
              <a:buClr>
                <a:schemeClr val="tx1">
                  <a:lumMod val="75000"/>
                </a:schemeClr>
              </a:buClr>
              <a:buFont typeface="Wingdings" pitchFamily="2" charset="2"/>
              <a:buNone/>
              <a:defRPr lang="de-DE" sz="1400" b="0">
                <a:solidFill>
                  <a:schemeClr val="tx1"/>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50000"/>
              </a:spcBef>
              <a:spcAft>
                <a:spcPct val="0"/>
              </a:spcAft>
              <a:buChar char="-"/>
              <a:defRPr sz="2000" b="1">
                <a:solidFill>
                  <a:srgbClr val="333399"/>
                </a:solidFill>
                <a:latin typeface="+mn-lt"/>
              </a:defRPr>
            </a:lvl6pPr>
            <a:lvl7pPr marL="2971800" indent="-228600" algn="l" rtl="0" eaLnBrk="1" fontAlgn="base" hangingPunct="1">
              <a:spcBef>
                <a:spcPct val="50000"/>
              </a:spcBef>
              <a:spcAft>
                <a:spcPct val="0"/>
              </a:spcAft>
              <a:buChar char="-"/>
              <a:defRPr sz="2000" b="1">
                <a:solidFill>
                  <a:srgbClr val="333399"/>
                </a:solidFill>
                <a:latin typeface="+mn-lt"/>
              </a:defRPr>
            </a:lvl7pPr>
            <a:lvl8pPr marL="3429000" indent="-228600" algn="l" rtl="0" eaLnBrk="1" fontAlgn="base" hangingPunct="1">
              <a:spcBef>
                <a:spcPct val="50000"/>
              </a:spcBef>
              <a:spcAft>
                <a:spcPct val="0"/>
              </a:spcAft>
              <a:buChar char="-"/>
              <a:defRPr sz="2000" b="1">
                <a:solidFill>
                  <a:srgbClr val="333399"/>
                </a:solidFill>
                <a:latin typeface="+mn-lt"/>
              </a:defRPr>
            </a:lvl8pPr>
            <a:lvl9pPr marL="3886200" indent="-228600" algn="l" rtl="0" eaLnBrk="1" fontAlgn="base" hangingPunct="1">
              <a:spcBef>
                <a:spcPct val="50000"/>
              </a:spcBef>
              <a:spcAft>
                <a:spcPct val="0"/>
              </a:spcAft>
              <a:buChar char="-"/>
              <a:defRPr sz="2000" b="1">
                <a:solidFill>
                  <a:srgbClr val="333399"/>
                </a:solidFill>
                <a:latin typeface="+mn-lt"/>
              </a:defRPr>
            </a:lvl9pPr>
          </a:lstStyle>
          <a:p>
            <a:r>
              <a:rPr lang="de-DE" sz="1350" kern="0" dirty="0">
                <a:solidFill>
                  <a:schemeClr val="tx1"/>
                </a:solidFill>
              </a:rPr>
              <a:t>GKV-Leistungsausgaben: 336,37 Mrd. €</a:t>
            </a:r>
          </a:p>
        </p:txBody>
      </p:sp>
      <p:sp>
        <p:nvSpPr>
          <p:cNvPr id="23" name="Inhaltsplatzhalter 83">
            <a:extLst>
              <a:ext uri="{FF2B5EF4-FFF2-40B4-BE49-F238E27FC236}">
                <a16:creationId xmlns:a16="http://schemas.microsoft.com/office/drawing/2014/main" id="{C5B955CD-9C21-2D51-BAB2-2B5051EBB472}"/>
              </a:ext>
            </a:extLst>
          </p:cNvPr>
          <p:cNvSpPr txBox="1">
            <a:spLocks/>
          </p:cNvSpPr>
          <p:nvPr/>
        </p:nvSpPr>
        <p:spPr>
          <a:xfrm>
            <a:off x="3443182" y="1580436"/>
            <a:ext cx="934046" cy="1535036"/>
          </a:xfrm>
          <a:prstGeom prst="rect">
            <a:avLst/>
          </a:prstGeom>
        </p:spPr>
        <p:txBody>
          <a:bodyPr>
            <a:spAutoFit/>
          </a:bodyPr>
          <a:lstStyle>
            <a:lvl1pPr marL="0" indent="0" algn="l" rtl="0" eaLnBrk="1" fontAlgn="base" hangingPunct="1">
              <a:spcBef>
                <a:spcPct val="50000"/>
              </a:spcBef>
              <a:spcAft>
                <a:spcPct val="0"/>
              </a:spcAft>
              <a:buClr>
                <a:schemeClr val="tx1">
                  <a:lumMod val="75000"/>
                </a:schemeClr>
              </a:buClr>
              <a:buFont typeface="Wingdings" pitchFamily="2" charset="2"/>
              <a:buNone/>
              <a:defRPr lang="de-DE" sz="2400" b="0">
                <a:solidFill>
                  <a:schemeClr val="bg2"/>
                </a:solidFill>
                <a:latin typeface="Calibri" panose="020F0502020204030204" pitchFamily="34" charset="0"/>
                <a:ea typeface="+mn-ea"/>
                <a:cs typeface="Calibri" panose="020F0502020204030204" pitchFamily="34" charset="0"/>
              </a:defRPr>
            </a:lvl1pPr>
            <a:lvl2pPr marL="457200" indent="0" algn="l" rtl="0" eaLnBrk="1" fontAlgn="base" hangingPunct="1">
              <a:spcBef>
                <a:spcPct val="50000"/>
              </a:spcBef>
              <a:spcAft>
                <a:spcPct val="0"/>
              </a:spcAft>
              <a:buClr>
                <a:schemeClr val="tx1">
                  <a:lumMod val="75000"/>
                </a:schemeClr>
              </a:buClr>
              <a:buFont typeface="Wingdings" pitchFamily="2" charset="2"/>
              <a:buNone/>
              <a:defRPr lang="de-DE" sz="2000" b="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50000"/>
              </a:spcBef>
              <a:spcAft>
                <a:spcPct val="0"/>
              </a:spcAft>
              <a:buClr>
                <a:schemeClr val="tx1">
                  <a:lumMod val="75000"/>
                </a:schemeClr>
              </a:buClr>
              <a:buFont typeface="Wingdings" pitchFamily="2" charset="2"/>
              <a:buChar char="§"/>
              <a:defRPr lang="de-DE" sz="1800" b="0" dirty="0" smtClean="0">
                <a:solidFill>
                  <a:schemeClr val="tx1"/>
                </a:solidFill>
                <a:latin typeface="Calibri" panose="020F0502020204030204" pitchFamily="34" charset="0"/>
                <a:ea typeface="+mn-ea"/>
                <a:cs typeface="Calibri" panose="020F0502020204030204" pitchFamily="34" charset="0"/>
              </a:defRPr>
            </a:lvl3pPr>
            <a:lvl4pPr marL="1371600" indent="0" algn="l" rtl="0" eaLnBrk="1" fontAlgn="base" hangingPunct="1">
              <a:spcBef>
                <a:spcPct val="50000"/>
              </a:spcBef>
              <a:spcAft>
                <a:spcPct val="0"/>
              </a:spcAft>
              <a:buClr>
                <a:schemeClr val="tx1">
                  <a:lumMod val="75000"/>
                </a:schemeClr>
              </a:buClr>
              <a:buFontTx/>
              <a:buNone/>
              <a:defRPr lang="de-DE" sz="1600" b="0">
                <a:solidFill>
                  <a:schemeClr val="tx1"/>
                </a:solidFill>
                <a:latin typeface="Calibri" panose="020F0502020204030204" pitchFamily="34" charset="0"/>
                <a:ea typeface="+mn-ea"/>
                <a:cs typeface="Calibri" panose="020F0502020204030204" pitchFamily="34" charset="0"/>
              </a:defRPr>
            </a:lvl4pPr>
            <a:lvl5pPr marL="1828800" indent="0" algn="r" rtl="1" eaLnBrk="1" fontAlgn="base" hangingPunct="1">
              <a:spcBef>
                <a:spcPct val="50000"/>
              </a:spcBef>
              <a:spcAft>
                <a:spcPct val="0"/>
              </a:spcAft>
              <a:buClr>
                <a:schemeClr val="tx1">
                  <a:lumMod val="75000"/>
                </a:schemeClr>
              </a:buClr>
              <a:buFont typeface="Wingdings" pitchFamily="2" charset="2"/>
              <a:buNone/>
              <a:defRPr lang="de-DE" sz="1400" b="0">
                <a:solidFill>
                  <a:schemeClr val="tx1"/>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50000"/>
              </a:spcBef>
              <a:spcAft>
                <a:spcPct val="0"/>
              </a:spcAft>
              <a:buChar char="-"/>
              <a:defRPr sz="2000" b="1">
                <a:solidFill>
                  <a:srgbClr val="333399"/>
                </a:solidFill>
                <a:latin typeface="+mn-lt"/>
              </a:defRPr>
            </a:lvl6pPr>
            <a:lvl7pPr marL="2971800" indent="-228600" algn="l" rtl="0" eaLnBrk="1" fontAlgn="base" hangingPunct="1">
              <a:spcBef>
                <a:spcPct val="50000"/>
              </a:spcBef>
              <a:spcAft>
                <a:spcPct val="0"/>
              </a:spcAft>
              <a:buChar char="-"/>
              <a:defRPr sz="2000" b="1">
                <a:solidFill>
                  <a:srgbClr val="333399"/>
                </a:solidFill>
                <a:latin typeface="+mn-lt"/>
              </a:defRPr>
            </a:lvl7pPr>
            <a:lvl8pPr marL="3429000" indent="-228600" algn="l" rtl="0" eaLnBrk="1" fontAlgn="base" hangingPunct="1">
              <a:spcBef>
                <a:spcPct val="50000"/>
              </a:spcBef>
              <a:spcAft>
                <a:spcPct val="0"/>
              </a:spcAft>
              <a:buChar char="-"/>
              <a:defRPr sz="2000" b="1">
                <a:solidFill>
                  <a:srgbClr val="333399"/>
                </a:solidFill>
                <a:latin typeface="+mn-lt"/>
              </a:defRPr>
            </a:lvl8pPr>
            <a:lvl9pPr marL="3886200" indent="-228600" algn="l" rtl="0" eaLnBrk="1" fontAlgn="base" hangingPunct="1">
              <a:spcBef>
                <a:spcPct val="50000"/>
              </a:spcBef>
              <a:spcAft>
                <a:spcPct val="0"/>
              </a:spcAft>
              <a:buChar char="-"/>
              <a:defRPr sz="2000" b="1">
                <a:solidFill>
                  <a:srgbClr val="333399"/>
                </a:solidFill>
                <a:latin typeface="+mn-lt"/>
              </a:defRPr>
            </a:lvl9pPr>
          </a:lstStyle>
          <a:p>
            <a:r>
              <a:rPr lang="de-DE" sz="1050" kern="0" dirty="0">
                <a:solidFill>
                  <a:schemeClr val="tx1"/>
                </a:solidFill>
              </a:rPr>
              <a:t>davon: Krankenhaus-behandlung</a:t>
            </a:r>
          </a:p>
          <a:p>
            <a:pPr algn="ctr"/>
            <a:r>
              <a:rPr lang="de-DE" sz="1350" kern="0" dirty="0">
                <a:solidFill>
                  <a:srgbClr val="C00000"/>
                </a:solidFill>
              </a:rPr>
              <a:t> </a:t>
            </a:r>
            <a:r>
              <a:rPr lang="de-DE" kern="0" dirty="0">
                <a:solidFill>
                  <a:srgbClr val="C00000"/>
                </a:solidFill>
              </a:rPr>
              <a:t>36 %</a:t>
            </a:r>
            <a:r>
              <a:rPr lang="de-DE" sz="1350" kern="0" dirty="0">
                <a:solidFill>
                  <a:srgbClr val="C00000"/>
                </a:solidFill>
              </a:rPr>
              <a:t> </a:t>
            </a:r>
          </a:p>
          <a:p>
            <a:r>
              <a:rPr lang="de-DE" sz="1050" kern="0" dirty="0">
                <a:solidFill>
                  <a:schemeClr val="tx1"/>
                </a:solidFill>
              </a:rPr>
              <a:t>(58,73 Mrd. €)</a:t>
            </a:r>
          </a:p>
        </p:txBody>
      </p:sp>
      <p:sp>
        <p:nvSpPr>
          <p:cNvPr id="24" name="Inhaltsplatzhalter 83">
            <a:extLst>
              <a:ext uri="{FF2B5EF4-FFF2-40B4-BE49-F238E27FC236}">
                <a16:creationId xmlns:a16="http://schemas.microsoft.com/office/drawing/2014/main" id="{7DDFADAD-759B-939B-8164-98CAEF8DB66F}"/>
              </a:ext>
            </a:extLst>
          </p:cNvPr>
          <p:cNvSpPr txBox="1">
            <a:spLocks/>
          </p:cNvSpPr>
          <p:nvPr/>
        </p:nvSpPr>
        <p:spPr>
          <a:xfrm>
            <a:off x="7636376" y="1492101"/>
            <a:ext cx="1072148" cy="1373453"/>
          </a:xfrm>
          <a:prstGeom prst="rect">
            <a:avLst/>
          </a:prstGeom>
        </p:spPr>
        <p:txBody>
          <a:bodyPr wrap="square">
            <a:spAutoFit/>
          </a:bodyPr>
          <a:lstStyle>
            <a:lvl1pPr marL="0" indent="0" algn="l" rtl="0" eaLnBrk="1" fontAlgn="base" hangingPunct="1">
              <a:spcBef>
                <a:spcPct val="50000"/>
              </a:spcBef>
              <a:spcAft>
                <a:spcPct val="0"/>
              </a:spcAft>
              <a:buClr>
                <a:schemeClr val="tx1">
                  <a:lumMod val="75000"/>
                </a:schemeClr>
              </a:buClr>
              <a:buFont typeface="Wingdings" pitchFamily="2" charset="2"/>
              <a:buNone/>
              <a:defRPr lang="de-DE" sz="2400" b="0">
                <a:solidFill>
                  <a:schemeClr val="bg2"/>
                </a:solidFill>
                <a:latin typeface="Calibri" panose="020F0502020204030204" pitchFamily="34" charset="0"/>
                <a:ea typeface="+mn-ea"/>
                <a:cs typeface="Calibri" panose="020F0502020204030204" pitchFamily="34" charset="0"/>
              </a:defRPr>
            </a:lvl1pPr>
            <a:lvl2pPr marL="457200" indent="0" algn="l" rtl="0" eaLnBrk="1" fontAlgn="base" hangingPunct="1">
              <a:spcBef>
                <a:spcPct val="50000"/>
              </a:spcBef>
              <a:spcAft>
                <a:spcPct val="0"/>
              </a:spcAft>
              <a:buClr>
                <a:schemeClr val="tx1">
                  <a:lumMod val="75000"/>
                </a:schemeClr>
              </a:buClr>
              <a:buFont typeface="Wingdings" pitchFamily="2" charset="2"/>
              <a:buNone/>
              <a:defRPr lang="de-DE" sz="2000" b="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50000"/>
              </a:spcBef>
              <a:spcAft>
                <a:spcPct val="0"/>
              </a:spcAft>
              <a:buClr>
                <a:schemeClr val="tx1">
                  <a:lumMod val="75000"/>
                </a:schemeClr>
              </a:buClr>
              <a:buFont typeface="Wingdings" pitchFamily="2" charset="2"/>
              <a:buChar char="§"/>
              <a:defRPr lang="de-DE" sz="1800" b="0" dirty="0" smtClean="0">
                <a:solidFill>
                  <a:schemeClr val="tx1"/>
                </a:solidFill>
                <a:latin typeface="Calibri" panose="020F0502020204030204" pitchFamily="34" charset="0"/>
                <a:ea typeface="+mn-ea"/>
                <a:cs typeface="Calibri" panose="020F0502020204030204" pitchFamily="34" charset="0"/>
              </a:defRPr>
            </a:lvl3pPr>
            <a:lvl4pPr marL="1371600" indent="0" algn="l" rtl="0" eaLnBrk="1" fontAlgn="base" hangingPunct="1">
              <a:spcBef>
                <a:spcPct val="50000"/>
              </a:spcBef>
              <a:spcAft>
                <a:spcPct val="0"/>
              </a:spcAft>
              <a:buClr>
                <a:schemeClr val="tx1">
                  <a:lumMod val="75000"/>
                </a:schemeClr>
              </a:buClr>
              <a:buFontTx/>
              <a:buNone/>
              <a:defRPr lang="de-DE" sz="1600" b="0">
                <a:solidFill>
                  <a:schemeClr val="tx1"/>
                </a:solidFill>
                <a:latin typeface="Calibri" panose="020F0502020204030204" pitchFamily="34" charset="0"/>
                <a:ea typeface="+mn-ea"/>
                <a:cs typeface="Calibri" panose="020F0502020204030204" pitchFamily="34" charset="0"/>
              </a:defRPr>
            </a:lvl4pPr>
            <a:lvl5pPr marL="1828800" indent="0" algn="r" rtl="1" eaLnBrk="1" fontAlgn="base" hangingPunct="1">
              <a:spcBef>
                <a:spcPct val="50000"/>
              </a:spcBef>
              <a:spcAft>
                <a:spcPct val="0"/>
              </a:spcAft>
              <a:buClr>
                <a:schemeClr val="tx1">
                  <a:lumMod val="75000"/>
                </a:schemeClr>
              </a:buClr>
              <a:buFont typeface="Wingdings" pitchFamily="2" charset="2"/>
              <a:buNone/>
              <a:defRPr lang="de-DE" sz="1400" b="0">
                <a:solidFill>
                  <a:schemeClr val="tx1"/>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50000"/>
              </a:spcBef>
              <a:spcAft>
                <a:spcPct val="0"/>
              </a:spcAft>
              <a:buChar char="-"/>
              <a:defRPr sz="2000" b="1">
                <a:solidFill>
                  <a:srgbClr val="333399"/>
                </a:solidFill>
                <a:latin typeface="+mn-lt"/>
              </a:defRPr>
            </a:lvl6pPr>
            <a:lvl7pPr marL="2971800" indent="-228600" algn="l" rtl="0" eaLnBrk="1" fontAlgn="base" hangingPunct="1">
              <a:spcBef>
                <a:spcPct val="50000"/>
              </a:spcBef>
              <a:spcAft>
                <a:spcPct val="0"/>
              </a:spcAft>
              <a:buChar char="-"/>
              <a:defRPr sz="2000" b="1">
                <a:solidFill>
                  <a:srgbClr val="333399"/>
                </a:solidFill>
                <a:latin typeface="+mn-lt"/>
              </a:defRPr>
            </a:lvl7pPr>
            <a:lvl8pPr marL="3429000" indent="-228600" algn="l" rtl="0" eaLnBrk="1" fontAlgn="base" hangingPunct="1">
              <a:spcBef>
                <a:spcPct val="50000"/>
              </a:spcBef>
              <a:spcAft>
                <a:spcPct val="0"/>
              </a:spcAft>
              <a:buChar char="-"/>
              <a:defRPr sz="2000" b="1">
                <a:solidFill>
                  <a:srgbClr val="333399"/>
                </a:solidFill>
                <a:latin typeface="+mn-lt"/>
              </a:defRPr>
            </a:lvl8pPr>
            <a:lvl9pPr marL="3886200" indent="-228600" algn="l" rtl="0" eaLnBrk="1" fontAlgn="base" hangingPunct="1">
              <a:spcBef>
                <a:spcPct val="50000"/>
              </a:spcBef>
              <a:spcAft>
                <a:spcPct val="0"/>
              </a:spcAft>
              <a:buChar char="-"/>
              <a:defRPr sz="2000" b="1">
                <a:solidFill>
                  <a:srgbClr val="333399"/>
                </a:solidFill>
                <a:latin typeface="+mn-lt"/>
              </a:defRPr>
            </a:lvl9pPr>
          </a:lstStyle>
          <a:p>
            <a:r>
              <a:rPr lang="de-DE" sz="1050" kern="0" dirty="0">
                <a:solidFill>
                  <a:schemeClr val="tx1"/>
                </a:solidFill>
              </a:rPr>
              <a:t>davon: Krankenhaus-behandlung</a:t>
            </a:r>
          </a:p>
          <a:p>
            <a:pPr algn="ctr"/>
            <a:r>
              <a:rPr lang="de-DE" kern="0" dirty="0">
                <a:solidFill>
                  <a:srgbClr val="C00000"/>
                </a:solidFill>
              </a:rPr>
              <a:t> 33 % </a:t>
            </a:r>
          </a:p>
          <a:p>
            <a:r>
              <a:rPr lang="de-DE" sz="1050" kern="0" dirty="0">
                <a:solidFill>
                  <a:schemeClr val="tx1"/>
                </a:solidFill>
              </a:rPr>
              <a:t>(111,43 Mrd. €)</a:t>
            </a:r>
          </a:p>
        </p:txBody>
      </p:sp>
      <p:sp>
        <p:nvSpPr>
          <p:cNvPr id="29" name="Titel 1">
            <a:extLst>
              <a:ext uri="{FF2B5EF4-FFF2-40B4-BE49-F238E27FC236}">
                <a16:creationId xmlns:a16="http://schemas.microsoft.com/office/drawing/2014/main" id="{D95315A0-872C-830C-9534-2F3A88852A28}"/>
              </a:ext>
            </a:extLst>
          </p:cNvPr>
          <p:cNvSpPr txBox="1">
            <a:spLocks/>
          </p:cNvSpPr>
          <p:nvPr/>
        </p:nvSpPr>
        <p:spPr>
          <a:xfrm>
            <a:off x="1191983" y="4785996"/>
            <a:ext cx="6305550" cy="307831"/>
          </a:xfrm>
          <a:prstGeom prst="rect">
            <a:avLst/>
          </a:prstGeom>
          <a:noFill/>
        </p:spPr>
        <p:txBody>
          <a:bodyPr vert="horz"/>
          <a:lstStyle>
            <a:lvl1pPr algn="l" rtl="0" eaLnBrk="1" fontAlgn="base" hangingPunct="1">
              <a:lnSpc>
                <a:spcPct val="120000"/>
              </a:lnSpc>
              <a:spcBef>
                <a:spcPts val="1200"/>
              </a:spcBef>
              <a:spcAft>
                <a:spcPct val="0"/>
              </a:spcAft>
              <a:defRPr sz="2000" b="1">
                <a:solidFill>
                  <a:schemeClr val="tx1"/>
                </a:solidFill>
                <a:latin typeface="+mj-lt"/>
                <a:ea typeface="+mj-ea"/>
                <a:cs typeface="+mj-cs"/>
              </a:defRPr>
            </a:lvl1pPr>
            <a:lvl2pPr algn="l" rtl="0" eaLnBrk="1" fontAlgn="base" hangingPunct="1">
              <a:spcBef>
                <a:spcPts val="1200"/>
              </a:spcBef>
              <a:spcAft>
                <a:spcPct val="0"/>
              </a:spcAft>
              <a:defRPr sz="2200">
                <a:solidFill>
                  <a:schemeClr val="tx2"/>
                </a:solidFill>
                <a:latin typeface="Arial" charset="0"/>
              </a:defRPr>
            </a:lvl2pPr>
            <a:lvl3pPr algn="l" rtl="0" eaLnBrk="1" fontAlgn="base" hangingPunct="1">
              <a:spcBef>
                <a:spcPts val="1200"/>
              </a:spcBef>
              <a:spcAft>
                <a:spcPct val="0"/>
              </a:spcAft>
              <a:defRPr sz="2200">
                <a:solidFill>
                  <a:schemeClr val="tx2"/>
                </a:solidFill>
                <a:latin typeface="Arial" charset="0"/>
              </a:defRPr>
            </a:lvl3pPr>
            <a:lvl4pPr algn="l" rtl="0" eaLnBrk="1" fontAlgn="base" hangingPunct="1">
              <a:spcBef>
                <a:spcPts val="1200"/>
              </a:spcBef>
              <a:spcAft>
                <a:spcPct val="0"/>
              </a:spcAft>
              <a:defRPr sz="2200">
                <a:solidFill>
                  <a:schemeClr val="tx2"/>
                </a:solidFill>
                <a:latin typeface="Arial" charset="0"/>
              </a:defRPr>
            </a:lvl4pPr>
            <a:lvl5pPr algn="l" rtl="0" eaLnBrk="1" fontAlgn="base" hangingPunct="1">
              <a:spcBef>
                <a:spcPts val="1200"/>
              </a:spcBef>
              <a:spcAft>
                <a:spcPct val="0"/>
              </a:spcAft>
              <a:defRPr sz="22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nSpc>
                <a:spcPct val="100000"/>
              </a:lnSpc>
              <a:spcBef>
                <a:spcPts val="0"/>
              </a:spcBef>
            </a:pPr>
            <a:r>
              <a:rPr lang="de-DE" sz="750" b="0" kern="0" dirty="0"/>
              <a:t>Quelle: Bundesministerium für Gesundheit (2025): KJ 1-Statistik, KM 1/13-Statistik</a:t>
            </a:r>
          </a:p>
        </p:txBody>
      </p:sp>
    </p:spTree>
    <p:extLst>
      <p:ext uri="{BB962C8B-B14F-4D97-AF65-F5344CB8AC3E}">
        <p14:creationId xmlns:p14="http://schemas.microsoft.com/office/powerpoint/2010/main" val="325041668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F64D-35EF-24EA-5A10-B69C93516ADE}"/>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5761940-D99E-0EB9-1F18-BD762A0D0B2F}"/>
              </a:ext>
            </a:extLst>
          </p:cNvPr>
          <p:cNvSpPr>
            <a:spLocks noGrp="1"/>
          </p:cNvSpPr>
          <p:nvPr>
            <p:ph type="sldNum" sz="quarter" idx="13"/>
          </p:nvPr>
        </p:nvSpPr>
        <p:spPr/>
        <p:txBody>
          <a:bodyPr/>
          <a:lstStyle/>
          <a:p>
            <a:fld id="{C201EEB8-6482-40CC-A2C8-0955E4E6251A}" type="slidenum">
              <a:rPr lang="de-DE" smtClean="0"/>
              <a:pPr/>
              <a:t>3</a:t>
            </a:fld>
            <a:endParaRPr lang="de-DE" dirty="0"/>
          </a:p>
        </p:txBody>
      </p:sp>
      <p:graphicFrame>
        <p:nvGraphicFramePr>
          <p:cNvPr id="6" name="Tabelle 5">
            <a:extLst>
              <a:ext uri="{FF2B5EF4-FFF2-40B4-BE49-F238E27FC236}">
                <a16:creationId xmlns:a16="http://schemas.microsoft.com/office/drawing/2014/main" id="{03F83ED3-5A50-A625-CCB0-0151584272D8}"/>
              </a:ext>
            </a:extLst>
          </p:cNvPr>
          <p:cNvGraphicFramePr>
            <a:graphicFrameLocks noGrp="1"/>
          </p:cNvGraphicFramePr>
          <p:nvPr>
            <p:extLst>
              <p:ext uri="{D42A27DB-BD31-4B8C-83A1-F6EECF244321}">
                <p14:modId xmlns:p14="http://schemas.microsoft.com/office/powerpoint/2010/main" val="2215502060"/>
              </p:ext>
            </p:extLst>
          </p:nvPr>
        </p:nvGraphicFramePr>
        <p:xfrm>
          <a:off x="683568" y="1187879"/>
          <a:ext cx="7432916" cy="2592286"/>
        </p:xfrm>
        <a:graphic>
          <a:graphicData uri="http://schemas.openxmlformats.org/drawingml/2006/table">
            <a:tbl>
              <a:tblPr firstRow="1" firstCol="1" bandRow="1">
                <a:tableStyleId>{5C22544A-7EE6-4342-B048-85BDC9FD1C3A}</a:tableStyleId>
              </a:tblPr>
              <a:tblGrid>
                <a:gridCol w="2477092">
                  <a:extLst>
                    <a:ext uri="{9D8B030D-6E8A-4147-A177-3AD203B41FA5}">
                      <a16:colId xmlns:a16="http://schemas.microsoft.com/office/drawing/2014/main" val="421216809"/>
                    </a:ext>
                  </a:extLst>
                </a:gridCol>
                <a:gridCol w="2477912">
                  <a:extLst>
                    <a:ext uri="{9D8B030D-6E8A-4147-A177-3AD203B41FA5}">
                      <a16:colId xmlns:a16="http://schemas.microsoft.com/office/drawing/2014/main" val="1891617592"/>
                    </a:ext>
                  </a:extLst>
                </a:gridCol>
                <a:gridCol w="2477912">
                  <a:extLst>
                    <a:ext uri="{9D8B030D-6E8A-4147-A177-3AD203B41FA5}">
                      <a16:colId xmlns:a16="http://schemas.microsoft.com/office/drawing/2014/main" val="2794216352"/>
                    </a:ext>
                  </a:extLst>
                </a:gridCol>
              </a:tblGrid>
              <a:tr h="321535">
                <a:tc gridSpan="3">
                  <a:txBody>
                    <a:bodyPr/>
                    <a:lstStyle/>
                    <a:p>
                      <a:pPr algn="ctr">
                        <a:lnSpc>
                          <a:spcPct val="115000"/>
                        </a:lnSpc>
                        <a:spcBef>
                          <a:spcPts val="200"/>
                        </a:spcBef>
                        <a:spcAft>
                          <a:spcPts val="200"/>
                        </a:spcAft>
                        <a:buNone/>
                      </a:pPr>
                      <a:r>
                        <a:rPr lang="de-DE" sz="1600" dirty="0">
                          <a:effectLst/>
                        </a:rPr>
                        <a:t>Kosten-Erlös-Schere seit 2022</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98434348"/>
                  </a:ext>
                </a:extLst>
              </a:tr>
              <a:tr h="663076">
                <a:tc>
                  <a:txBody>
                    <a:bodyPr/>
                    <a:lstStyle/>
                    <a:p>
                      <a:pPr algn="ctr">
                        <a:lnSpc>
                          <a:spcPct val="115000"/>
                        </a:lnSpc>
                        <a:spcBef>
                          <a:spcPts val="200"/>
                        </a:spcBef>
                        <a:spcAft>
                          <a:spcPts val="200"/>
                        </a:spcAft>
                        <a:buNone/>
                      </a:pPr>
                      <a:r>
                        <a:rPr lang="de-DE" sz="1200" dirty="0">
                          <a:effectLst/>
                        </a:rPr>
                        <a:t>Jahr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dirty="0">
                          <a:effectLst/>
                        </a:rPr>
                        <a:t>Kostenanstieg (O-Wert)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9318087"/>
                  </a:ext>
                </a:extLst>
              </a:tr>
              <a:tr h="321535">
                <a:tc>
                  <a:txBody>
                    <a:bodyPr/>
                    <a:lstStyle/>
                    <a:p>
                      <a:pPr algn="ctr">
                        <a:lnSpc>
                          <a:spcPct val="115000"/>
                        </a:lnSpc>
                        <a:spcBef>
                          <a:spcPts val="200"/>
                        </a:spcBef>
                        <a:spcAft>
                          <a:spcPts val="200"/>
                        </a:spcAft>
                        <a:buNone/>
                      </a:pPr>
                      <a:r>
                        <a:rPr lang="de-DE" sz="1200">
                          <a:effectLst/>
                        </a:rPr>
                        <a:t>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6,07 %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2,32 %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3509388"/>
                  </a:ext>
                </a:extLst>
              </a:tr>
              <a:tr h="321535">
                <a:tc>
                  <a:txBody>
                    <a:bodyPr/>
                    <a:lstStyle/>
                    <a:p>
                      <a:pPr algn="ctr">
                        <a:lnSpc>
                          <a:spcPct val="115000"/>
                        </a:lnSpc>
                        <a:spcBef>
                          <a:spcPts val="200"/>
                        </a:spcBef>
                        <a:spcAft>
                          <a:spcPts val="200"/>
                        </a:spcAft>
                        <a:buNone/>
                      </a:pPr>
                      <a:r>
                        <a:rPr lang="de-DE" sz="1200">
                          <a:effectLst/>
                        </a:rPr>
                        <a:t>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6,95 %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4,43 %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4505570"/>
                  </a:ext>
                </a:extLst>
              </a:tr>
              <a:tr h="321535">
                <a:tc>
                  <a:txBody>
                    <a:bodyPr/>
                    <a:lstStyle/>
                    <a:p>
                      <a:pPr algn="ctr">
                        <a:lnSpc>
                          <a:spcPct val="115000"/>
                        </a:lnSpc>
                        <a:spcBef>
                          <a:spcPts val="200"/>
                        </a:spcBef>
                        <a:spcAft>
                          <a:spcPts val="200"/>
                        </a:spcAft>
                        <a:buNone/>
                      </a:pPr>
                      <a:r>
                        <a:rPr lang="de-DE" sz="1200">
                          <a:effectLst/>
                        </a:rPr>
                        <a:t>2024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4,24 %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5,93 %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4293281"/>
                  </a:ext>
                </a:extLst>
              </a:tr>
              <a:tr h="321535">
                <a:tc>
                  <a:txBody>
                    <a:bodyPr/>
                    <a:lstStyle/>
                    <a:p>
                      <a:pPr algn="ctr">
                        <a:lnSpc>
                          <a:spcPct val="115000"/>
                        </a:lnSpc>
                        <a:spcBef>
                          <a:spcPts val="200"/>
                        </a:spcBef>
                        <a:spcAft>
                          <a:spcPts val="200"/>
                        </a:spcAft>
                        <a:buNone/>
                      </a:pPr>
                      <a:r>
                        <a:rPr lang="de-DE" sz="1200">
                          <a:effectLst/>
                        </a:rPr>
                        <a:t>2025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2,98 %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200">
                          <a:effectLst/>
                        </a:rPr>
                        <a:t>4,36 %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6992621"/>
                  </a:ext>
                </a:extLst>
              </a:tr>
              <a:tr h="321535">
                <a:tc>
                  <a:txBody>
                    <a:bodyPr/>
                    <a:lstStyle/>
                    <a:p>
                      <a:pPr algn="ctr">
                        <a:lnSpc>
                          <a:spcPct val="115000"/>
                        </a:lnSpc>
                        <a:spcBef>
                          <a:spcPts val="200"/>
                        </a:spcBef>
                        <a:spcAft>
                          <a:spcPts val="200"/>
                        </a:spcAft>
                        <a:buNone/>
                      </a:pPr>
                      <a:r>
                        <a:rPr lang="de-DE" sz="1200" dirty="0">
                          <a:effectLst/>
                        </a:rPr>
                        <a:t>Summe (indexiert)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800" b="1" dirty="0">
                          <a:solidFill>
                            <a:schemeClr val="accent6"/>
                          </a:solidFill>
                          <a:effectLst/>
                        </a:rPr>
                        <a:t>21,78 %</a:t>
                      </a:r>
                      <a:endParaRPr lang="de-DE" sz="1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buNone/>
                      </a:pPr>
                      <a:r>
                        <a:rPr lang="de-DE" sz="1800" b="1" dirty="0">
                          <a:solidFill>
                            <a:schemeClr val="accent3">
                              <a:lumMod val="75000"/>
                            </a:schemeClr>
                          </a:solidFill>
                          <a:effectLst/>
                        </a:rPr>
                        <a:t>18,12 %</a:t>
                      </a:r>
                      <a:endParaRPr lang="de-DE" sz="180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608626"/>
                  </a:ext>
                </a:extLst>
              </a:tr>
            </a:tbl>
          </a:graphicData>
        </a:graphic>
      </p:graphicFrame>
      <p:sp>
        <p:nvSpPr>
          <p:cNvPr id="3" name="Textfeld 2">
            <a:extLst>
              <a:ext uri="{FF2B5EF4-FFF2-40B4-BE49-F238E27FC236}">
                <a16:creationId xmlns:a16="http://schemas.microsoft.com/office/drawing/2014/main" id="{28B0DA42-035A-BFFC-E268-12F89E38E9D0}"/>
              </a:ext>
            </a:extLst>
          </p:cNvPr>
          <p:cNvSpPr txBox="1"/>
          <p:nvPr/>
        </p:nvSpPr>
        <p:spPr>
          <a:xfrm>
            <a:off x="451452" y="4262016"/>
            <a:ext cx="8512651"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algn="l"/>
            <a:r>
              <a:rPr lang="de-DE" b="1" noProof="1">
                <a:solidFill>
                  <a:srgbClr val="007858"/>
                </a:solidFill>
              </a:rPr>
              <a:t>Bei den Krankenhäusern gibt es keine Übergewinne, die man abschöpfen kann. </a:t>
            </a:r>
            <a:r>
              <a:rPr lang="de-DE" b="1" u="sng" noProof="1">
                <a:solidFill>
                  <a:srgbClr val="007858"/>
                </a:solidFill>
              </a:rPr>
              <a:t>Die Regierung treibt die Kliniken noch tiefer in die roten Zahlen!</a:t>
            </a:r>
          </a:p>
        </p:txBody>
      </p:sp>
      <p:pic>
        <p:nvPicPr>
          <p:cNvPr id="8" name="Grafik 7">
            <a:extLst>
              <a:ext uri="{FF2B5EF4-FFF2-40B4-BE49-F238E27FC236}">
                <a16:creationId xmlns:a16="http://schemas.microsoft.com/office/drawing/2014/main" id="{4D373B81-E719-5B99-A5D1-44E5F13A52EC}"/>
              </a:ext>
            </a:extLst>
          </p:cNvPr>
          <p:cNvPicPr>
            <a:picLocks noChangeAspect="1"/>
          </p:cNvPicPr>
          <p:nvPr/>
        </p:nvPicPr>
        <p:blipFill>
          <a:blip r:embed="rId2"/>
          <a:stretch>
            <a:fillRect/>
          </a:stretch>
        </p:blipFill>
        <p:spPr>
          <a:xfrm>
            <a:off x="3523547" y="1563638"/>
            <a:ext cx="1730241" cy="553020"/>
          </a:xfrm>
          <a:prstGeom prst="rect">
            <a:avLst/>
          </a:prstGeom>
        </p:spPr>
      </p:pic>
      <p:pic>
        <p:nvPicPr>
          <p:cNvPr id="10" name="Grafik 9">
            <a:extLst>
              <a:ext uri="{FF2B5EF4-FFF2-40B4-BE49-F238E27FC236}">
                <a16:creationId xmlns:a16="http://schemas.microsoft.com/office/drawing/2014/main" id="{1D304710-B72D-81CF-98B9-B1996D9952E3}"/>
              </a:ext>
            </a:extLst>
          </p:cNvPr>
          <p:cNvPicPr>
            <a:picLocks noChangeAspect="1"/>
          </p:cNvPicPr>
          <p:nvPr/>
        </p:nvPicPr>
        <p:blipFill>
          <a:blip r:embed="rId3"/>
          <a:stretch>
            <a:fillRect/>
          </a:stretch>
        </p:blipFill>
        <p:spPr>
          <a:xfrm>
            <a:off x="6189414" y="1581093"/>
            <a:ext cx="1331590" cy="518109"/>
          </a:xfrm>
          <a:prstGeom prst="rect">
            <a:avLst/>
          </a:prstGeom>
        </p:spPr>
      </p:pic>
      <p:sp>
        <p:nvSpPr>
          <p:cNvPr id="11" name="Textfeld 10">
            <a:extLst>
              <a:ext uri="{FF2B5EF4-FFF2-40B4-BE49-F238E27FC236}">
                <a16:creationId xmlns:a16="http://schemas.microsoft.com/office/drawing/2014/main" id="{47765B2B-4A21-A1A6-8F7B-D411AA153B3D}"/>
              </a:ext>
            </a:extLst>
          </p:cNvPr>
          <p:cNvSpPr txBox="1"/>
          <p:nvPr/>
        </p:nvSpPr>
        <p:spPr>
          <a:xfrm>
            <a:off x="3077623" y="3912349"/>
            <a:ext cx="194421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algn="ctr"/>
            <a:r>
              <a:rPr lang="de-DE" sz="1600" b="1" noProof="1">
                <a:solidFill>
                  <a:schemeClr val="tx1"/>
                </a:solidFill>
              </a:rPr>
              <a:t>Kostenanstieg</a:t>
            </a:r>
          </a:p>
        </p:txBody>
      </p:sp>
      <p:sp>
        <p:nvSpPr>
          <p:cNvPr id="12" name="Textfeld 11">
            <a:extLst>
              <a:ext uri="{FF2B5EF4-FFF2-40B4-BE49-F238E27FC236}">
                <a16:creationId xmlns:a16="http://schemas.microsoft.com/office/drawing/2014/main" id="{9A359B28-0535-FE62-AFCE-62BB091E72C0}"/>
              </a:ext>
            </a:extLst>
          </p:cNvPr>
          <p:cNvSpPr txBox="1"/>
          <p:nvPr/>
        </p:nvSpPr>
        <p:spPr>
          <a:xfrm>
            <a:off x="5652120" y="3906545"/>
            <a:ext cx="194421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algn="ctr"/>
            <a:r>
              <a:rPr lang="de-DE" sz="1600" b="1" noProof="1">
                <a:solidFill>
                  <a:schemeClr val="tx1"/>
                </a:solidFill>
              </a:rPr>
              <a:t>Erlösanstieg</a:t>
            </a:r>
          </a:p>
        </p:txBody>
      </p:sp>
      <p:sp>
        <p:nvSpPr>
          <p:cNvPr id="13" name="Textfeld 12">
            <a:extLst>
              <a:ext uri="{FF2B5EF4-FFF2-40B4-BE49-F238E27FC236}">
                <a16:creationId xmlns:a16="http://schemas.microsoft.com/office/drawing/2014/main" id="{043007C0-F03A-F024-2418-642474512A78}"/>
              </a:ext>
            </a:extLst>
          </p:cNvPr>
          <p:cNvSpPr txBox="1"/>
          <p:nvPr/>
        </p:nvSpPr>
        <p:spPr>
          <a:xfrm>
            <a:off x="7343750" y="3918916"/>
            <a:ext cx="1000405"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algn="ctr"/>
            <a:r>
              <a:rPr lang="de-DE" sz="1600" b="1" noProof="1">
                <a:solidFill>
                  <a:srgbClr val="FF0000"/>
                </a:solidFill>
              </a:rPr>
              <a:t>= -3,66%</a:t>
            </a:r>
          </a:p>
        </p:txBody>
      </p:sp>
      <p:sp>
        <p:nvSpPr>
          <p:cNvPr id="14" name="Textfeld 13">
            <a:extLst>
              <a:ext uri="{FF2B5EF4-FFF2-40B4-BE49-F238E27FC236}">
                <a16:creationId xmlns:a16="http://schemas.microsoft.com/office/drawing/2014/main" id="{D9DE93DB-4E77-08D3-78CF-17C1877713E5}"/>
              </a:ext>
            </a:extLst>
          </p:cNvPr>
          <p:cNvSpPr txBox="1"/>
          <p:nvPr/>
        </p:nvSpPr>
        <p:spPr>
          <a:xfrm>
            <a:off x="4865325" y="3906899"/>
            <a:ext cx="100040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algn="ctr"/>
            <a:r>
              <a:rPr lang="de-DE" sz="1600" b="1" noProof="1"/>
              <a:t>versus</a:t>
            </a:r>
            <a:endParaRPr lang="de-DE" sz="1600" b="1" noProof="1">
              <a:solidFill>
                <a:schemeClr val="tx1"/>
              </a:solidFill>
            </a:endParaRPr>
          </a:p>
        </p:txBody>
      </p:sp>
      <p:sp>
        <p:nvSpPr>
          <p:cNvPr id="15" name="Titel 4">
            <a:extLst>
              <a:ext uri="{FF2B5EF4-FFF2-40B4-BE49-F238E27FC236}">
                <a16:creationId xmlns:a16="http://schemas.microsoft.com/office/drawing/2014/main" id="{2CB34633-DF11-78F7-BF46-CB79329012EC}"/>
              </a:ext>
            </a:extLst>
          </p:cNvPr>
          <p:cNvSpPr>
            <a:spLocks noGrp="1"/>
          </p:cNvSpPr>
          <p:nvPr>
            <p:ph type="title"/>
          </p:nvPr>
        </p:nvSpPr>
        <p:spPr>
          <a:xfrm>
            <a:off x="451452" y="227450"/>
            <a:ext cx="7704085" cy="647402"/>
          </a:xfrm>
        </p:spPr>
        <p:txBody>
          <a:bodyPr>
            <a:normAutofit fontScale="90000"/>
          </a:bodyPr>
          <a:lstStyle/>
          <a:p>
            <a:r>
              <a:rPr lang="de-DE" dirty="0"/>
              <a:t>Die Finanzkommission begründet ihre scharfen Kürzungen bei den Kliniken mit falschen Zahlen. </a:t>
            </a:r>
          </a:p>
        </p:txBody>
      </p:sp>
    </p:spTree>
    <p:extLst>
      <p:ext uri="{BB962C8B-B14F-4D97-AF65-F5344CB8AC3E}">
        <p14:creationId xmlns:p14="http://schemas.microsoft.com/office/powerpoint/2010/main" val="317568436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0D15C-CE37-DC7A-8AA3-46007980173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1A04E8-B53D-C1CD-F8FB-D194307629EB}"/>
              </a:ext>
            </a:extLst>
          </p:cNvPr>
          <p:cNvSpPr>
            <a:spLocks noGrp="1"/>
          </p:cNvSpPr>
          <p:nvPr>
            <p:ph type="sldNum" sz="quarter" idx="13"/>
          </p:nvPr>
        </p:nvSpPr>
        <p:spPr/>
        <p:txBody>
          <a:bodyPr/>
          <a:lstStyle/>
          <a:p>
            <a:fld id="{C201EEB8-6482-40CC-A2C8-0955E4E6251A}" type="slidenum">
              <a:rPr lang="de-DE" smtClean="0"/>
              <a:pPr/>
              <a:t>4</a:t>
            </a:fld>
            <a:endParaRPr lang="de-DE" dirty="0"/>
          </a:p>
        </p:txBody>
      </p:sp>
      <p:sp>
        <p:nvSpPr>
          <p:cNvPr id="5" name="Titel 4">
            <a:extLst>
              <a:ext uri="{FF2B5EF4-FFF2-40B4-BE49-F238E27FC236}">
                <a16:creationId xmlns:a16="http://schemas.microsoft.com/office/drawing/2014/main" id="{CEEBEBA0-FB86-7E6E-710B-9B8C6B0EE257}"/>
              </a:ext>
            </a:extLst>
          </p:cNvPr>
          <p:cNvSpPr>
            <a:spLocks noGrp="1"/>
          </p:cNvSpPr>
          <p:nvPr>
            <p:ph type="title"/>
          </p:nvPr>
        </p:nvSpPr>
        <p:spPr>
          <a:xfrm>
            <a:off x="468315" y="484188"/>
            <a:ext cx="8225789" cy="647402"/>
          </a:xfrm>
        </p:spPr>
        <p:txBody>
          <a:bodyPr>
            <a:normAutofit fontScale="90000"/>
          </a:bodyPr>
          <a:lstStyle/>
          <a:p>
            <a:r>
              <a:rPr lang="de-DE" dirty="0"/>
              <a:t>Unabhängige Studien bestätigen die desaströse Lage der Krankenhäuser. </a:t>
            </a:r>
            <a:r>
              <a:rPr lang="de-DE" dirty="0">
                <a:solidFill>
                  <a:schemeClr val="tx1"/>
                </a:solidFill>
              </a:rPr>
              <a:t>(Roland Berger)</a:t>
            </a:r>
          </a:p>
        </p:txBody>
      </p:sp>
      <p:pic>
        <p:nvPicPr>
          <p:cNvPr id="6" name="Grafik 5">
            <a:extLst>
              <a:ext uri="{FF2B5EF4-FFF2-40B4-BE49-F238E27FC236}">
                <a16:creationId xmlns:a16="http://schemas.microsoft.com/office/drawing/2014/main" id="{71C9D4EC-CD64-5D99-DDC3-14C56538E27C}"/>
              </a:ext>
            </a:extLst>
          </p:cNvPr>
          <p:cNvPicPr>
            <a:picLocks noChangeAspect="1"/>
          </p:cNvPicPr>
          <p:nvPr/>
        </p:nvPicPr>
        <p:blipFill>
          <a:blip r:embed="rId3"/>
          <a:stretch>
            <a:fillRect/>
          </a:stretch>
        </p:blipFill>
        <p:spPr>
          <a:xfrm>
            <a:off x="485475" y="1293887"/>
            <a:ext cx="4806605" cy="2931790"/>
          </a:xfrm>
          <a:prstGeom prst="rect">
            <a:avLst/>
          </a:prstGeom>
        </p:spPr>
      </p:pic>
      <p:sp>
        <p:nvSpPr>
          <p:cNvPr id="9" name="Textfeld 8">
            <a:extLst>
              <a:ext uri="{FF2B5EF4-FFF2-40B4-BE49-F238E27FC236}">
                <a16:creationId xmlns:a16="http://schemas.microsoft.com/office/drawing/2014/main" id="{8138BBD4-B84E-D040-90CD-4C402FFE3E71}"/>
              </a:ext>
            </a:extLst>
          </p:cNvPr>
          <p:cNvSpPr txBox="1"/>
          <p:nvPr/>
        </p:nvSpPr>
        <p:spPr>
          <a:xfrm>
            <a:off x="451452" y="4322008"/>
            <a:ext cx="8512651"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algn="l"/>
            <a:r>
              <a:rPr lang="de-DE" b="1" noProof="1">
                <a:solidFill>
                  <a:srgbClr val="007858"/>
                </a:solidFill>
              </a:rPr>
              <a:t>Aktuell haben 15 % der Kliniken eine hohe Insolvenzgefahr. Durch die Spargesetze wird sich dieser Anteil verdoppeln. </a:t>
            </a:r>
          </a:p>
        </p:txBody>
      </p:sp>
      <p:sp>
        <p:nvSpPr>
          <p:cNvPr id="13" name="Textfeld 12">
            <a:extLst>
              <a:ext uri="{FF2B5EF4-FFF2-40B4-BE49-F238E27FC236}">
                <a16:creationId xmlns:a16="http://schemas.microsoft.com/office/drawing/2014/main" id="{2B0B5F47-DAF3-57D5-9A21-5858F70E6CC0}"/>
              </a:ext>
            </a:extLst>
          </p:cNvPr>
          <p:cNvSpPr txBox="1"/>
          <p:nvPr/>
        </p:nvSpPr>
        <p:spPr>
          <a:xfrm>
            <a:off x="5652120" y="1563638"/>
            <a:ext cx="3248992" cy="2062103"/>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de-DE" sz="1600" b="1" i="1" dirty="0">
                <a:solidFill>
                  <a:srgbClr val="000000"/>
                </a:solidFill>
                <a:effectLst/>
                <a:latin typeface="RBDesign Bold"/>
              </a:rPr>
              <a:t>„Die aktuelle Ausgabe der Roland Berger Krankenhausstudie zeigt: Nach bereits herausfordernden Jahren hat sich die wirtschaftliche Lage der Häuser 2024 in einem bislang unbekannten Ausmaß weiter zugespitzt.“</a:t>
            </a:r>
            <a:r>
              <a:rPr lang="de-DE" sz="1600" b="1" i="1" dirty="0">
                <a:solidFill>
                  <a:srgbClr val="000000"/>
                </a:solidFill>
                <a:latin typeface="RBDesign Bold"/>
              </a:rPr>
              <a:t> </a:t>
            </a:r>
            <a:r>
              <a:rPr lang="de-DE" sz="1600" dirty="0">
                <a:solidFill>
                  <a:srgbClr val="000000"/>
                </a:solidFill>
                <a:latin typeface="RBDesign Bold"/>
              </a:rPr>
              <a:t>Roland Berger: Krankenhausstudie 2025 </a:t>
            </a:r>
            <a:endParaRPr lang="de-DE" sz="1600" dirty="0"/>
          </a:p>
        </p:txBody>
      </p:sp>
    </p:spTree>
    <p:extLst>
      <p:ext uri="{BB962C8B-B14F-4D97-AF65-F5344CB8AC3E}">
        <p14:creationId xmlns:p14="http://schemas.microsoft.com/office/powerpoint/2010/main" val="42141184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6EB2-5302-77FA-D4FC-8768D5785D1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6F1500-39AA-7CC2-CE16-7901FEFBF2F0}"/>
              </a:ext>
            </a:extLst>
          </p:cNvPr>
          <p:cNvSpPr>
            <a:spLocks noGrp="1"/>
          </p:cNvSpPr>
          <p:nvPr>
            <p:ph type="sldNum" sz="quarter" idx="13"/>
          </p:nvPr>
        </p:nvSpPr>
        <p:spPr/>
        <p:txBody>
          <a:bodyPr/>
          <a:lstStyle/>
          <a:p>
            <a:fld id="{C201EEB8-6482-40CC-A2C8-0955E4E6251A}" type="slidenum">
              <a:rPr lang="de-DE" smtClean="0"/>
              <a:pPr/>
              <a:t>5</a:t>
            </a:fld>
            <a:endParaRPr lang="de-DE" dirty="0"/>
          </a:p>
        </p:txBody>
      </p:sp>
      <p:sp>
        <p:nvSpPr>
          <p:cNvPr id="3" name="Textplatzhalter 2">
            <a:extLst>
              <a:ext uri="{FF2B5EF4-FFF2-40B4-BE49-F238E27FC236}">
                <a16:creationId xmlns:a16="http://schemas.microsoft.com/office/drawing/2014/main" id="{15976774-8E0D-2963-453B-EBD35E28E285}"/>
              </a:ext>
            </a:extLst>
          </p:cNvPr>
          <p:cNvSpPr>
            <a:spLocks noGrp="1"/>
          </p:cNvSpPr>
          <p:nvPr>
            <p:ph type="body" sz="quarter" idx="10"/>
          </p:nvPr>
        </p:nvSpPr>
        <p:spPr>
          <a:xfrm>
            <a:off x="395536" y="4155926"/>
            <a:ext cx="8568567" cy="316780"/>
          </a:xfrm>
        </p:spPr>
        <p:txBody>
          <a:bodyPr/>
          <a:lstStyle/>
          <a:p>
            <a:r>
              <a:rPr lang="de-DE" sz="2000" dirty="0">
                <a:solidFill>
                  <a:schemeClr val="tx1"/>
                </a:solidFill>
              </a:rPr>
              <a:t>Die Regierung aus 		       und 		      trägt dafür die Verantwortung.</a:t>
            </a:r>
          </a:p>
        </p:txBody>
      </p:sp>
      <p:sp>
        <p:nvSpPr>
          <p:cNvPr id="5" name="Titel 4">
            <a:extLst>
              <a:ext uri="{FF2B5EF4-FFF2-40B4-BE49-F238E27FC236}">
                <a16:creationId xmlns:a16="http://schemas.microsoft.com/office/drawing/2014/main" id="{8CE84A05-4CA9-5E50-616A-ED6D69398532}"/>
              </a:ext>
            </a:extLst>
          </p:cNvPr>
          <p:cNvSpPr>
            <a:spLocks noGrp="1"/>
          </p:cNvSpPr>
          <p:nvPr>
            <p:ph type="title"/>
          </p:nvPr>
        </p:nvSpPr>
        <p:spPr>
          <a:xfrm>
            <a:off x="468315" y="484188"/>
            <a:ext cx="8136133" cy="647402"/>
          </a:xfrm>
        </p:spPr>
        <p:txBody>
          <a:bodyPr>
            <a:normAutofit fontScale="90000"/>
          </a:bodyPr>
          <a:lstStyle/>
          <a:p>
            <a:r>
              <a:rPr lang="de-DE" dirty="0"/>
              <a:t>Die kirchlichen und freigemeinnützigen Kliniken  werden aus der Versorgung verschwinden.</a:t>
            </a:r>
          </a:p>
        </p:txBody>
      </p:sp>
      <p:pic>
        <p:nvPicPr>
          <p:cNvPr id="4" name="Grafik 3">
            <a:extLst>
              <a:ext uri="{FF2B5EF4-FFF2-40B4-BE49-F238E27FC236}">
                <a16:creationId xmlns:a16="http://schemas.microsoft.com/office/drawing/2014/main" id="{6E2E462B-2416-2674-3379-84107AD7441E}"/>
              </a:ext>
            </a:extLst>
          </p:cNvPr>
          <p:cNvPicPr>
            <a:picLocks noChangeAspect="1"/>
          </p:cNvPicPr>
          <p:nvPr/>
        </p:nvPicPr>
        <p:blipFill>
          <a:blip r:embed="rId2"/>
          <a:stretch>
            <a:fillRect/>
          </a:stretch>
        </p:blipFill>
        <p:spPr>
          <a:xfrm>
            <a:off x="504056" y="1332024"/>
            <a:ext cx="7812360" cy="2843796"/>
          </a:xfrm>
          <a:prstGeom prst="rect">
            <a:avLst/>
          </a:prstGeom>
        </p:spPr>
      </p:pic>
      <p:pic>
        <p:nvPicPr>
          <p:cNvPr id="7" name="Grafik 6">
            <a:extLst>
              <a:ext uri="{FF2B5EF4-FFF2-40B4-BE49-F238E27FC236}">
                <a16:creationId xmlns:a16="http://schemas.microsoft.com/office/drawing/2014/main" id="{B764556B-BF0F-87B5-4631-8638798079FC}"/>
              </a:ext>
            </a:extLst>
          </p:cNvPr>
          <p:cNvPicPr>
            <a:picLocks noChangeAspect="1"/>
          </p:cNvPicPr>
          <p:nvPr/>
        </p:nvPicPr>
        <p:blipFill>
          <a:blip r:embed="rId3"/>
          <a:stretch>
            <a:fillRect/>
          </a:stretch>
        </p:blipFill>
        <p:spPr>
          <a:xfrm>
            <a:off x="2339752" y="3948176"/>
            <a:ext cx="1173857" cy="555373"/>
          </a:xfrm>
          <a:prstGeom prst="rect">
            <a:avLst/>
          </a:prstGeom>
        </p:spPr>
      </p:pic>
      <p:pic>
        <p:nvPicPr>
          <p:cNvPr id="9" name="Grafik 8">
            <a:extLst>
              <a:ext uri="{FF2B5EF4-FFF2-40B4-BE49-F238E27FC236}">
                <a16:creationId xmlns:a16="http://schemas.microsoft.com/office/drawing/2014/main" id="{5B75D03F-0B2D-20C1-E8FE-A5678FDF8185}"/>
              </a:ext>
            </a:extLst>
          </p:cNvPr>
          <p:cNvPicPr>
            <a:picLocks noChangeAspect="1"/>
          </p:cNvPicPr>
          <p:nvPr/>
        </p:nvPicPr>
        <p:blipFill>
          <a:blip r:embed="rId4"/>
          <a:stretch>
            <a:fillRect/>
          </a:stretch>
        </p:blipFill>
        <p:spPr>
          <a:xfrm>
            <a:off x="4045138" y="4085413"/>
            <a:ext cx="1504379" cy="418136"/>
          </a:xfrm>
          <a:prstGeom prst="rect">
            <a:avLst/>
          </a:prstGeom>
        </p:spPr>
      </p:pic>
      <p:pic>
        <p:nvPicPr>
          <p:cNvPr id="13" name="Grafik 12">
            <a:extLst>
              <a:ext uri="{FF2B5EF4-FFF2-40B4-BE49-F238E27FC236}">
                <a16:creationId xmlns:a16="http://schemas.microsoft.com/office/drawing/2014/main" id="{A35E9A85-3573-094F-F301-B9F77B0FD048}"/>
              </a:ext>
            </a:extLst>
          </p:cNvPr>
          <p:cNvPicPr>
            <a:picLocks noChangeAspect="1"/>
          </p:cNvPicPr>
          <p:nvPr/>
        </p:nvPicPr>
        <p:blipFill>
          <a:blip r:embed="rId5"/>
          <a:stretch>
            <a:fillRect/>
          </a:stretch>
        </p:blipFill>
        <p:spPr>
          <a:xfrm>
            <a:off x="6582302" y="2715766"/>
            <a:ext cx="1624265" cy="471378"/>
          </a:xfrm>
          <a:prstGeom prst="rect">
            <a:avLst/>
          </a:prstGeom>
        </p:spPr>
      </p:pic>
    </p:spTree>
    <p:extLst>
      <p:ext uri="{BB962C8B-B14F-4D97-AF65-F5344CB8AC3E}">
        <p14:creationId xmlns:p14="http://schemas.microsoft.com/office/powerpoint/2010/main" val="216051946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2B663-82C8-CAD9-8EA9-7D90B896A502}"/>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AD01107-9A83-03E5-9CC9-96E4392F9EA8}"/>
              </a:ext>
            </a:extLst>
          </p:cNvPr>
          <p:cNvSpPr>
            <a:spLocks noGrp="1"/>
          </p:cNvSpPr>
          <p:nvPr>
            <p:ph type="sldNum" sz="quarter" idx="13"/>
          </p:nvPr>
        </p:nvSpPr>
        <p:spPr/>
        <p:txBody>
          <a:bodyPr/>
          <a:lstStyle/>
          <a:p>
            <a:fld id="{C201EEB8-6482-40CC-A2C8-0955E4E6251A}" type="slidenum">
              <a:rPr lang="de-DE" smtClean="0"/>
              <a:pPr/>
              <a:t>6</a:t>
            </a:fld>
            <a:endParaRPr lang="de-DE" dirty="0"/>
          </a:p>
        </p:txBody>
      </p:sp>
      <p:sp>
        <p:nvSpPr>
          <p:cNvPr id="5" name="Titel 4">
            <a:extLst>
              <a:ext uri="{FF2B5EF4-FFF2-40B4-BE49-F238E27FC236}">
                <a16:creationId xmlns:a16="http://schemas.microsoft.com/office/drawing/2014/main" id="{27F3CB78-9FCA-5637-1E2C-78E10E9D24CA}"/>
              </a:ext>
            </a:extLst>
          </p:cNvPr>
          <p:cNvSpPr>
            <a:spLocks noGrp="1"/>
          </p:cNvSpPr>
          <p:nvPr>
            <p:ph type="title"/>
          </p:nvPr>
        </p:nvSpPr>
        <p:spPr>
          <a:xfrm>
            <a:off x="436638" y="339502"/>
            <a:ext cx="8167810" cy="647402"/>
          </a:xfrm>
        </p:spPr>
        <p:txBody>
          <a:bodyPr>
            <a:normAutofit fontScale="90000"/>
          </a:bodyPr>
          <a:lstStyle/>
          <a:p>
            <a:r>
              <a:rPr lang="de-DE" dirty="0"/>
              <a:t>Die Klinikträger werden alle Einsparungen 1:1 an die 1,4 Millionen Beschäftigten in den Krankenhäusern weitergeben </a:t>
            </a:r>
            <a:r>
              <a:rPr lang="de-DE" u="sng" dirty="0"/>
              <a:t>müssen</a:t>
            </a:r>
            <a:r>
              <a:rPr lang="de-DE" dirty="0"/>
              <a:t>. </a:t>
            </a:r>
          </a:p>
        </p:txBody>
      </p:sp>
      <p:sp>
        <p:nvSpPr>
          <p:cNvPr id="7" name="Textplatzhalter 2">
            <a:extLst>
              <a:ext uri="{FF2B5EF4-FFF2-40B4-BE49-F238E27FC236}">
                <a16:creationId xmlns:a16="http://schemas.microsoft.com/office/drawing/2014/main" id="{2451C73E-4D08-0749-5474-06FA30F5925C}"/>
              </a:ext>
            </a:extLst>
          </p:cNvPr>
          <p:cNvSpPr txBox="1">
            <a:spLocks/>
          </p:cNvSpPr>
          <p:nvPr/>
        </p:nvSpPr>
        <p:spPr bwMode="gray">
          <a:xfrm>
            <a:off x="528785" y="4645608"/>
            <a:ext cx="8352157" cy="31678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buFont typeface="Arial" panose="020B0604020202020204" pitchFamily="34" charset="0"/>
              <a:buNone/>
              <a:defRPr sz="1800" b="1" i="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170100" indent="0" algn="l" defTabSz="685800" rtl="0" eaLnBrk="1" latinLnBrk="0" hangingPunct="1">
              <a:lnSpc>
                <a:spcPct val="90000"/>
              </a:lnSpc>
              <a:spcBef>
                <a:spcPts val="0"/>
              </a:spcBef>
              <a:spcAft>
                <a:spcPts val="0"/>
              </a:spcAft>
              <a:buFont typeface="Arial" panose="020B0604020202020204" pitchFamily="34" charset="0"/>
              <a:buNone/>
              <a:tabLst/>
              <a:defRPr sz="15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a:lstStyle>
          <a:p>
            <a:pPr fontAlgn="auto">
              <a:spcAft>
                <a:spcPts val="0"/>
              </a:spcAft>
            </a:pPr>
            <a:r>
              <a:rPr lang="de-DE" sz="2000" dirty="0">
                <a:solidFill>
                  <a:schemeClr val="tx1"/>
                </a:solidFill>
              </a:rPr>
              <a:t>Die Regierung aus 		    und 		    trägt dafür die Verantwortung.</a:t>
            </a:r>
          </a:p>
        </p:txBody>
      </p:sp>
      <p:pic>
        <p:nvPicPr>
          <p:cNvPr id="8" name="Grafik 7">
            <a:extLst>
              <a:ext uri="{FF2B5EF4-FFF2-40B4-BE49-F238E27FC236}">
                <a16:creationId xmlns:a16="http://schemas.microsoft.com/office/drawing/2014/main" id="{E61098D9-95F7-4443-C331-D12BB1ED8E5F}"/>
              </a:ext>
            </a:extLst>
          </p:cNvPr>
          <p:cNvPicPr>
            <a:picLocks noChangeAspect="1"/>
          </p:cNvPicPr>
          <p:nvPr/>
        </p:nvPicPr>
        <p:blipFill>
          <a:blip r:embed="rId2"/>
          <a:stretch>
            <a:fillRect/>
          </a:stretch>
        </p:blipFill>
        <p:spPr>
          <a:xfrm>
            <a:off x="3995936" y="4538637"/>
            <a:ext cx="1504379" cy="418136"/>
          </a:xfrm>
          <a:prstGeom prst="rect">
            <a:avLst/>
          </a:prstGeom>
        </p:spPr>
      </p:pic>
      <p:pic>
        <p:nvPicPr>
          <p:cNvPr id="9" name="Grafik 8">
            <a:extLst>
              <a:ext uri="{FF2B5EF4-FFF2-40B4-BE49-F238E27FC236}">
                <a16:creationId xmlns:a16="http://schemas.microsoft.com/office/drawing/2014/main" id="{00D0A36E-FBA0-2A0C-E73A-15571FC50951}"/>
              </a:ext>
            </a:extLst>
          </p:cNvPr>
          <p:cNvPicPr>
            <a:picLocks noChangeAspect="1"/>
          </p:cNvPicPr>
          <p:nvPr/>
        </p:nvPicPr>
        <p:blipFill>
          <a:blip r:embed="rId3"/>
          <a:stretch>
            <a:fillRect/>
          </a:stretch>
        </p:blipFill>
        <p:spPr>
          <a:xfrm>
            <a:off x="2411760" y="4448595"/>
            <a:ext cx="1039146" cy="491639"/>
          </a:xfrm>
          <a:prstGeom prst="rect">
            <a:avLst/>
          </a:prstGeom>
        </p:spPr>
      </p:pic>
      <p:pic>
        <p:nvPicPr>
          <p:cNvPr id="13" name="Grafik 12">
            <a:extLst>
              <a:ext uri="{FF2B5EF4-FFF2-40B4-BE49-F238E27FC236}">
                <a16:creationId xmlns:a16="http://schemas.microsoft.com/office/drawing/2014/main" id="{A8A63BAB-BF68-7BB9-EECA-D2E2BDCE45F0}"/>
              </a:ext>
            </a:extLst>
          </p:cNvPr>
          <p:cNvPicPr>
            <a:picLocks noChangeAspect="1"/>
          </p:cNvPicPr>
          <p:nvPr/>
        </p:nvPicPr>
        <p:blipFill>
          <a:blip r:embed="rId4"/>
          <a:stretch>
            <a:fillRect/>
          </a:stretch>
        </p:blipFill>
        <p:spPr>
          <a:xfrm>
            <a:off x="2195736" y="1563637"/>
            <a:ext cx="4680520" cy="2782381"/>
          </a:xfrm>
          <a:prstGeom prst="rect">
            <a:avLst/>
          </a:prstGeom>
        </p:spPr>
      </p:pic>
    </p:spTree>
    <p:extLst>
      <p:ext uri="{BB962C8B-B14F-4D97-AF65-F5344CB8AC3E}">
        <p14:creationId xmlns:p14="http://schemas.microsoft.com/office/powerpoint/2010/main" val="32017924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18F76-406D-4C9F-819D-D0067A44F50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2BB9A9-FC67-A214-305B-217320F9AA2E}"/>
              </a:ext>
            </a:extLst>
          </p:cNvPr>
          <p:cNvSpPr>
            <a:spLocks noGrp="1"/>
          </p:cNvSpPr>
          <p:nvPr>
            <p:ph type="sldNum" sz="quarter" idx="13"/>
          </p:nvPr>
        </p:nvSpPr>
        <p:spPr/>
        <p:txBody>
          <a:bodyPr/>
          <a:lstStyle/>
          <a:p>
            <a:fld id="{C201EEB8-6482-40CC-A2C8-0955E4E6251A}" type="slidenum">
              <a:rPr lang="de-DE" smtClean="0"/>
              <a:pPr/>
              <a:t>7</a:t>
            </a:fld>
            <a:endParaRPr lang="de-DE" dirty="0"/>
          </a:p>
        </p:txBody>
      </p:sp>
      <p:sp>
        <p:nvSpPr>
          <p:cNvPr id="5" name="Titel 4">
            <a:extLst>
              <a:ext uri="{FF2B5EF4-FFF2-40B4-BE49-F238E27FC236}">
                <a16:creationId xmlns:a16="http://schemas.microsoft.com/office/drawing/2014/main" id="{FD535060-1CAE-756A-BAC3-24CB88153BAB}"/>
              </a:ext>
            </a:extLst>
          </p:cNvPr>
          <p:cNvSpPr>
            <a:spLocks noGrp="1"/>
          </p:cNvSpPr>
          <p:nvPr>
            <p:ph type="title"/>
          </p:nvPr>
        </p:nvSpPr>
        <p:spPr>
          <a:xfrm>
            <a:off x="436638" y="339502"/>
            <a:ext cx="7920109" cy="647402"/>
          </a:xfrm>
        </p:spPr>
        <p:txBody>
          <a:bodyPr>
            <a:normAutofit fontScale="90000"/>
          </a:bodyPr>
          <a:lstStyle/>
          <a:p>
            <a:r>
              <a:rPr lang="de-DE" dirty="0"/>
              <a:t>In einigen Jahren werden wir englische Verhältnisse im deutschen Gesundheitswesen erleben.</a:t>
            </a:r>
          </a:p>
        </p:txBody>
      </p:sp>
      <p:pic>
        <p:nvPicPr>
          <p:cNvPr id="8" name="Grafik 7">
            <a:extLst>
              <a:ext uri="{FF2B5EF4-FFF2-40B4-BE49-F238E27FC236}">
                <a16:creationId xmlns:a16="http://schemas.microsoft.com/office/drawing/2014/main" id="{C03E5260-FC58-D9E6-4085-1B0523C39C6B}"/>
              </a:ext>
            </a:extLst>
          </p:cNvPr>
          <p:cNvPicPr>
            <a:picLocks noChangeAspect="1"/>
          </p:cNvPicPr>
          <p:nvPr/>
        </p:nvPicPr>
        <p:blipFill>
          <a:blip r:embed="rId2"/>
          <a:stretch>
            <a:fillRect/>
          </a:stretch>
        </p:blipFill>
        <p:spPr>
          <a:xfrm>
            <a:off x="2051720" y="1275606"/>
            <a:ext cx="4505697" cy="3003798"/>
          </a:xfrm>
          <a:prstGeom prst="rect">
            <a:avLst/>
          </a:prstGeom>
        </p:spPr>
      </p:pic>
      <p:sp>
        <p:nvSpPr>
          <p:cNvPr id="11" name="Textplatzhalter 2">
            <a:extLst>
              <a:ext uri="{FF2B5EF4-FFF2-40B4-BE49-F238E27FC236}">
                <a16:creationId xmlns:a16="http://schemas.microsoft.com/office/drawing/2014/main" id="{589BCF1B-58EF-3512-0446-F1017DEF37BD}"/>
              </a:ext>
            </a:extLst>
          </p:cNvPr>
          <p:cNvSpPr txBox="1">
            <a:spLocks/>
          </p:cNvSpPr>
          <p:nvPr/>
        </p:nvSpPr>
        <p:spPr bwMode="gray">
          <a:xfrm>
            <a:off x="528785" y="4645608"/>
            <a:ext cx="8352157" cy="316780"/>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buFont typeface="Arial" panose="020B0604020202020204" pitchFamily="34" charset="0"/>
              <a:buNone/>
              <a:defRPr sz="1800" b="1" i="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170100" indent="0" algn="l" defTabSz="685800" rtl="0" eaLnBrk="1" latinLnBrk="0" hangingPunct="1">
              <a:lnSpc>
                <a:spcPct val="90000"/>
              </a:lnSpc>
              <a:spcBef>
                <a:spcPts val="0"/>
              </a:spcBef>
              <a:spcAft>
                <a:spcPts val="0"/>
              </a:spcAft>
              <a:buFont typeface="Arial" panose="020B0604020202020204" pitchFamily="34" charset="0"/>
              <a:buNone/>
              <a:tabLst/>
              <a:defRPr sz="15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a:lstStyle>
          <a:p>
            <a:pPr fontAlgn="auto">
              <a:spcAft>
                <a:spcPts val="0"/>
              </a:spcAft>
            </a:pPr>
            <a:r>
              <a:rPr lang="de-DE" sz="2000" dirty="0">
                <a:solidFill>
                  <a:schemeClr val="tx1"/>
                </a:solidFill>
              </a:rPr>
              <a:t>Die Regierung aus 		    und 		    trägt dafür die Verantwortung.</a:t>
            </a:r>
          </a:p>
        </p:txBody>
      </p:sp>
      <p:pic>
        <p:nvPicPr>
          <p:cNvPr id="12" name="Grafik 11">
            <a:extLst>
              <a:ext uri="{FF2B5EF4-FFF2-40B4-BE49-F238E27FC236}">
                <a16:creationId xmlns:a16="http://schemas.microsoft.com/office/drawing/2014/main" id="{32D91EC2-C94A-276A-158B-AD21756BD9CD}"/>
              </a:ext>
            </a:extLst>
          </p:cNvPr>
          <p:cNvPicPr>
            <a:picLocks noChangeAspect="1"/>
          </p:cNvPicPr>
          <p:nvPr/>
        </p:nvPicPr>
        <p:blipFill>
          <a:blip r:embed="rId3"/>
          <a:stretch>
            <a:fillRect/>
          </a:stretch>
        </p:blipFill>
        <p:spPr>
          <a:xfrm>
            <a:off x="2411760" y="4448595"/>
            <a:ext cx="1039146" cy="491639"/>
          </a:xfrm>
          <a:prstGeom prst="rect">
            <a:avLst/>
          </a:prstGeom>
        </p:spPr>
      </p:pic>
      <p:pic>
        <p:nvPicPr>
          <p:cNvPr id="13" name="Grafik 12">
            <a:extLst>
              <a:ext uri="{FF2B5EF4-FFF2-40B4-BE49-F238E27FC236}">
                <a16:creationId xmlns:a16="http://schemas.microsoft.com/office/drawing/2014/main" id="{11E83576-C12C-B09E-3993-F7CEC2C3CBF8}"/>
              </a:ext>
            </a:extLst>
          </p:cNvPr>
          <p:cNvPicPr>
            <a:picLocks noChangeAspect="1"/>
          </p:cNvPicPr>
          <p:nvPr/>
        </p:nvPicPr>
        <p:blipFill>
          <a:blip r:embed="rId4"/>
          <a:stretch>
            <a:fillRect/>
          </a:stretch>
        </p:blipFill>
        <p:spPr>
          <a:xfrm>
            <a:off x="3995936" y="4538637"/>
            <a:ext cx="1504379" cy="418136"/>
          </a:xfrm>
          <a:prstGeom prst="rect">
            <a:avLst/>
          </a:prstGeom>
        </p:spPr>
      </p:pic>
    </p:spTree>
    <p:extLst>
      <p:ext uri="{BB962C8B-B14F-4D97-AF65-F5344CB8AC3E}">
        <p14:creationId xmlns:p14="http://schemas.microsoft.com/office/powerpoint/2010/main" val="2116422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2744-B266-71D1-9F5B-AC9D6FDA495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8062D21-7F3F-7414-52BC-1FBAF75E9615}"/>
              </a:ext>
            </a:extLst>
          </p:cNvPr>
          <p:cNvSpPr>
            <a:spLocks noGrp="1"/>
          </p:cNvSpPr>
          <p:nvPr>
            <p:ph type="sldNum" sz="quarter" idx="13"/>
          </p:nvPr>
        </p:nvSpPr>
        <p:spPr/>
        <p:txBody>
          <a:bodyPr/>
          <a:lstStyle/>
          <a:p>
            <a:fld id="{C201EEB8-6482-40CC-A2C8-0955E4E6251A}" type="slidenum">
              <a:rPr lang="de-DE" smtClean="0"/>
              <a:pPr/>
              <a:t>8</a:t>
            </a:fld>
            <a:endParaRPr lang="de-DE" dirty="0"/>
          </a:p>
        </p:txBody>
      </p:sp>
      <p:sp>
        <p:nvSpPr>
          <p:cNvPr id="3" name="Textplatzhalter 2">
            <a:extLst>
              <a:ext uri="{FF2B5EF4-FFF2-40B4-BE49-F238E27FC236}">
                <a16:creationId xmlns:a16="http://schemas.microsoft.com/office/drawing/2014/main" id="{E053E73B-3EF9-105E-29CD-88148E75F734}"/>
              </a:ext>
            </a:extLst>
          </p:cNvPr>
          <p:cNvSpPr>
            <a:spLocks noGrp="1"/>
          </p:cNvSpPr>
          <p:nvPr>
            <p:ph type="body" sz="quarter" idx="10"/>
          </p:nvPr>
        </p:nvSpPr>
        <p:spPr>
          <a:xfrm>
            <a:off x="436638" y="4572794"/>
            <a:ext cx="8311826" cy="388788"/>
          </a:xfrm>
        </p:spPr>
        <p:txBody>
          <a:bodyPr/>
          <a:lstStyle/>
          <a:p>
            <a:r>
              <a:rPr lang="de-DE" sz="2000" dirty="0">
                <a:solidFill>
                  <a:srgbClr val="FF0000"/>
                </a:solidFill>
              </a:rPr>
              <a:t>Die Kostentreiber sitzen im Ministerium, im Bundestag und in den Vorstandsetagen der Krankenkassen.</a:t>
            </a:r>
            <a:endParaRPr lang="de-DE" sz="2000" dirty="0"/>
          </a:p>
        </p:txBody>
      </p:sp>
      <p:sp>
        <p:nvSpPr>
          <p:cNvPr id="5" name="Titel 4">
            <a:extLst>
              <a:ext uri="{FF2B5EF4-FFF2-40B4-BE49-F238E27FC236}">
                <a16:creationId xmlns:a16="http://schemas.microsoft.com/office/drawing/2014/main" id="{0FFF7245-8F83-2386-104B-A89AD320FD21}"/>
              </a:ext>
            </a:extLst>
          </p:cNvPr>
          <p:cNvSpPr>
            <a:spLocks noGrp="1"/>
          </p:cNvSpPr>
          <p:nvPr>
            <p:ph type="title"/>
          </p:nvPr>
        </p:nvSpPr>
        <p:spPr>
          <a:xfrm>
            <a:off x="436638" y="339502"/>
            <a:ext cx="8311826" cy="647402"/>
          </a:xfrm>
        </p:spPr>
        <p:txBody>
          <a:bodyPr>
            <a:normAutofit fontScale="90000"/>
          </a:bodyPr>
          <a:lstStyle/>
          <a:p>
            <a:r>
              <a:rPr lang="de-DE" dirty="0"/>
              <a:t>Einsparungen sind möglich, auch im Klinikbereich, aber nur wenn man die Ursachen der hohen Kosten beseitigt.</a:t>
            </a:r>
          </a:p>
        </p:txBody>
      </p:sp>
      <p:graphicFrame>
        <p:nvGraphicFramePr>
          <p:cNvPr id="10" name="Diagramm 9">
            <a:extLst>
              <a:ext uri="{FF2B5EF4-FFF2-40B4-BE49-F238E27FC236}">
                <a16:creationId xmlns:a16="http://schemas.microsoft.com/office/drawing/2014/main" id="{010A0937-633F-4152-76A4-9F553800F816}"/>
              </a:ext>
            </a:extLst>
          </p:cNvPr>
          <p:cNvGraphicFramePr/>
          <p:nvPr>
            <p:extLst>
              <p:ext uri="{D42A27DB-BD31-4B8C-83A1-F6EECF244321}">
                <p14:modId xmlns:p14="http://schemas.microsoft.com/office/powerpoint/2010/main" val="1504568911"/>
              </p:ext>
            </p:extLst>
          </p:nvPr>
        </p:nvGraphicFramePr>
        <p:xfrm>
          <a:off x="5964441" y="1899420"/>
          <a:ext cx="2753952" cy="196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 3">
            <a:extLst>
              <a:ext uri="{FF2B5EF4-FFF2-40B4-BE49-F238E27FC236}">
                <a16:creationId xmlns:a16="http://schemas.microsoft.com/office/drawing/2014/main" id="{5D51A77F-A086-4BD3-8E6E-124B93D04AE1}"/>
              </a:ext>
            </a:extLst>
          </p:cNvPr>
          <p:cNvPicPr>
            <a:picLocks noChangeAspect="1"/>
          </p:cNvPicPr>
          <p:nvPr/>
        </p:nvPicPr>
        <p:blipFill>
          <a:blip r:embed="rId7"/>
          <a:stretch>
            <a:fillRect/>
          </a:stretch>
        </p:blipFill>
        <p:spPr>
          <a:xfrm>
            <a:off x="1403648" y="1563638"/>
            <a:ext cx="4206148" cy="2804099"/>
          </a:xfrm>
          <a:prstGeom prst="rect">
            <a:avLst/>
          </a:prstGeom>
        </p:spPr>
      </p:pic>
    </p:spTree>
    <p:extLst>
      <p:ext uri="{BB962C8B-B14F-4D97-AF65-F5344CB8AC3E}">
        <p14:creationId xmlns:p14="http://schemas.microsoft.com/office/powerpoint/2010/main" val="22308751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fSYCSEncMsTfUmPSXlJ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irlL5IEdIwP098sLMGw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gkZG9qaf9vEmHhoxwbW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BZ_67xqiZsZfjJndFfcZ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HSLwxyutkIqk4w5MBHK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x.v47KtuMsxbSRGkSH.8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DtrGoUs5R6z0aE.SSxf3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AXgZFaxVEsZfne4xjxh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90agtJasAkhTMRCZ9PB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qeb5z3m47hcl2gBFTG5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aNaoZ8vFJvyfj2nM7ue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LvQtCsc7.9_oMxSr_W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6EpVUaMLgPbwCObehbOB4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dOR0Dg9S3uojLRgOF.0kQ"/>
</p:tagLst>
</file>

<file path=ppt/theme/theme1.xml><?xml version="1.0" encoding="utf-8"?>
<a:theme xmlns:a="http://schemas.openxmlformats.org/drawingml/2006/main" name="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399</Words>
  <Application>Microsoft Office PowerPoint</Application>
  <PresentationFormat>Bildschirmpräsentation (16:9)</PresentationFormat>
  <Paragraphs>66</Paragraphs>
  <Slides>8</Slides>
  <Notes>2</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9" baseType="lpstr">
      <vt:lpstr>Arial</vt:lpstr>
      <vt:lpstr>Calibri</vt:lpstr>
      <vt:lpstr>Calibri Light</vt:lpstr>
      <vt:lpstr>Gotham-Bold</vt:lpstr>
      <vt:lpstr>Gotham-Book</vt:lpstr>
      <vt:lpstr>RBDesign Bold</vt:lpstr>
      <vt:lpstr>Symbol</vt:lpstr>
      <vt:lpstr>Times New Roman</vt:lpstr>
      <vt:lpstr>Wingdings</vt:lpstr>
      <vt:lpstr>Publicis Groupe</vt:lpstr>
      <vt:lpstr>think-cell Folie</vt:lpstr>
      <vt:lpstr>.</vt:lpstr>
      <vt:lpstr>Die Kliniken sind nicht der Kostentreiber der GKV!</vt:lpstr>
      <vt:lpstr>Die Finanzkommission begründet ihre scharfen Kürzungen bei den Kliniken mit falschen Zahlen. </vt:lpstr>
      <vt:lpstr>Unabhängige Studien bestätigen die desaströse Lage der Krankenhäuser. (Roland Berger)</vt:lpstr>
      <vt:lpstr>Die kirchlichen und freigemeinnützigen Kliniken  werden aus der Versorgung verschwinden.</vt:lpstr>
      <vt:lpstr>Die Klinikträger werden alle Einsparungen 1:1 an die 1,4 Millionen Beschäftigten in den Krankenhäusern weitergeben müssen. </vt:lpstr>
      <vt:lpstr>In einigen Jahren werden wir englische Verhältnisse im deutschen Gesundheitswesen erleben.</vt:lpstr>
      <vt:lpstr>Einsparungen sind möglich, auch im Klinikbereich, aber nur wenn man die Ursachen der hohen Kosten beseitigt.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 trifftiger Titel</dc:title>
  <dc:creator>Hans Burmeister</dc:creator>
  <cp:lastModifiedBy>Wegner, Jörn</cp:lastModifiedBy>
  <cp:revision>1653</cp:revision>
  <cp:lastPrinted>2026-03-18T19:16:59Z</cp:lastPrinted>
  <dcterms:created xsi:type="dcterms:W3CDTF">2021-04-21T10:48:49Z</dcterms:created>
  <dcterms:modified xsi:type="dcterms:W3CDTF">2026-04-20T09:31:59Z</dcterms:modified>
</cp:coreProperties>
</file>